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9" r:id="rId3"/>
    <p:sldId id="268" r:id="rId4"/>
    <p:sldId id="266" r:id="rId5"/>
    <p:sldId id="271" r:id="rId6"/>
    <p:sldId id="265" r:id="rId7"/>
    <p:sldId id="264" r:id="rId8"/>
    <p:sldId id="263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580" autoAdjust="0"/>
    <p:restoredTop sz="94660"/>
  </p:normalViewPr>
  <p:slideViewPr>
    <p:cSldViewPr showGuides="1">
      <p:cViewPr varScale="1">
        <p:scale>
          <a:sx n="90" d="100"/>
          <a:sy n="90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25C3F-973B-41D9-8B77-EFAC71FA4ABC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5274-6BC7-4BF6-9FF9-77E6E0B0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5D50-8F6F-46E4-9AB0-BE447C524431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6382-D3FE-4F94-ADB4-2971988C8F37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928A-4969-451A-B901-65809326FD45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7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8076-AC77-4239-AB15-B240C8572D3E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E5C3-8B11-400A-A2CF-19924E2DC5BE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0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949-8E9A-4FDC-8DB7-75F0FEDD745A}" type="datetime1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E0A-3271-49AD-A380-7C072F477EBD}" type="datetime1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F2AF-3326-4511-A609-8B4C843E3A6E}" type="datetime1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7750-125F-43A1-91F1-342A1B61CDA7}" type="datetime1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7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C2FB-575A-47D1-92AD-0C1BFD9C75B4}" type="datetime1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C811-258D-4997-84A2-36CF2E756F29}" type="datetime1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3FC70-E513-402C-A011-2692CF42315A}" type="datetime1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1F70-DF94-418C-B939-3E327BB3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Mack Grady, TAMU Relay Conference Tutorial Topic 3, March 31,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23506" y="3934451"/>
            <a:ext cx="4741862" cy="1677987"/>
            <a:chOff x="461963" y="1878013"/>
            <a:chExt cx="4741862" cy="1677987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2600" y="2082800"/>
              <a:ext cx="4395788" cy="158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96913" y="1889125"/>
              <a:ext cx="557213" cy="39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98500" y="1889125"/>
              <a:ext cx="555625" cy="39370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882650" y="1971675"/>
              <a:ext cx="26035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71600" y="1878013"/>
              <a:ext cx="552450" cy="39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373188" y="1879600"/>
              <a:ext cx="550863" cy="39211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27175" y="1960563"/>
              <a:ext cx="320675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82600" y="2984500"/>
              <a:ext cx="4386263" cy="158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333625" y="2082800"/>
              <a:ext cx="1588" cy="90170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925763" y="2082800"/>
              <a:ext cx="1588" cy="90170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387725" y="1928813"/>
              <a:ext cx="1182688" cy="1184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389313" y="1928813"/>
              <a:ext cx="1182688" cy="118427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806825" y="2208213"/>
              <a:ext cx="473075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Ideal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544888" y="2409825"/>
              <a:ext cx="95885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Transformer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586163" y="2614613"/>
              <a:ext cx="933450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7200:240V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036763" y="2354263"/>
              <a:ext cx="555625" cy="39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036763" y="2354263"/>
              <a:ext cx="557213" cy="395287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187575" y="2436813"/>
              <a:ext cx="328613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68588" y="2347913"/>
              <a:ext cx="554038" cy="395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670175" y="2347913"/>
              <a:ext cx="552450" cy="39687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90825" y="2430463"/>
              <a:ext cx="38735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94025" y="3292475"/>
              <a:ext cx="2209800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7200V                         240V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4837113" y="2947988"/>
              <a:ext cx="61913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837113" y="2947988"/>
              <a:ext cx="61913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Oval 30"/>
            <p:cNvSpPr>
              <a:spLocks noChangeArrowheads="1"/>
            </p:cNvSpPr>
            <p:nvPr/>
          </p:nvSpPr>
          <p:spPr bwMode="auto">
            <a:xfrm>
              <a:off x="4837113" y="2947988"/>
              <a:ext cx="61913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Oval 31"/>
            <p:cNvSpPr>
              <a:spLocks noChangeArrowheads="1"/>
            </p:cNvSpPr>
            <p:nvPr/>
          </p:nvSpPr>
          <p:spPr bwMode="auto">
            <a:xfrm>
              <a:off x="461963" y="2046288"/>
              <a:ext cx="61913" cy="6826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Oval 32"/>
            <p:cNvSpPr>
              <a:spLocks noChangeArrowheads="1"/>
            </p:cNvSpPr>
            <p:nvPr/>
          </p:nvSpPr>
          <p:spPr bwMode="auto">
            <a:xfrm>
              <a:off x="461963" y="2046288"/>
              <a:ext cx="61913" cy="6826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33"/>
            <p:cNvSpPr>
              <a:spLocks noChangeArrowheads="1"/>
            </p:cNvSpPr>
            <p:nvPr/>
          </p:nvSpPr>
          <p:spPr bwMode="auto">
            <a:xfrm>
              <a:off x="461963" y="2046288"/>
              <a:ext cx="61913" cy="6826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34"/>
            <p:cNvSpPr>
              <a:spLocks noChangeArrowheads="1"/>
            </p:cNvSpPr>
            <p:nvPr/>
          </p:nvSpPr>
          <p:spPr bwMode="auto">
            <a:xfrm>
              <a:off x="4848225" y="2052638"/>
              <a:ext cx="60325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Oval 35"/>
            <p:cNvSpPr>
              <a:spLocks noChangeArrowheads="1"/>
            </p:cNvSpPr>
            <p:nvPr/>
          </p:nvSpPr>
          <p:spPr bwMode="auto">
            <a:xfrm>
              <a:off x="4848225" y="2052638"/>
              <a:ext cx="60325" cy="65087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Oval 36"/>
            <p:cNvSpPr>
              <a:spLocks noChangeArrowheads="1"/>
            </p:cNvSpPr>
            <p:nvPr/>
          </p:nvSpPr>
          <p:spPr bwMode="auto">
            <a:xfrm>
              <a:off x="4848225" y="2052638"/>
              <a:ext cx="60325" cy="65087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Oval 37"/>
            <p:cNvSpPr>
              <a:spLocks noChangeArrowheads="1"/>
            </p:cNvSpPr>
            <p:nvPr/>
          </p:nvSpPr>
          <p:spPr bwMode="auto">
            <a:xfrm>
              <a:off x="474663" y="2943225"/>
              <a:ext cx="60325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Oval 38"/>
            <p:cNvSpPr>
              <a:spLocks noChangeArrowheads="1"/>
            </p:cNvSpPr>
            <p:nvPr/>
          </p:nvSpPr>
          <p:spPr bwMode="auto">
            <a:xfrm>
              <a:off x="474663" y="2943225"/>
              <a:ext cx="60325" cy="65087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39"/>
            <p:cNvSpPr>
              <a:spLocks noChangeArrowheads="1"/>
            </p:cNvSpPr>
            <p:nvPr/>
          </p:nvSpPr>
          <p:spPr bwMode="auto">
            <a:xfrm>
              <a:off x="474663" y="2943225"/>
              <a:ext cx="60325" cy="65087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9" name="Rectangle 64"/>
          <p:cNvSpPr>
            <a:spLocks noChangeArrowheads="1"/>
          </p:cNvSpPr>
          <p:nvPr/>
        </p:nvSpPr>
        <p:spPr bwMode="auto">
          <a:xfrm>
            <a:off x="2496991" y="3182778"/>
            <a:ext cx="45060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(approx. same amount of </a:t>
            </a:r>
            <a:r>
              <a:rPr lang="en-US" altLang="en-US" sz="1600" dirty="0">
                <a:solidFill>
                  <a:srgbClr val="000000"/>
                </a:solidFill>
              </a:rPr>
              <a:t>copper in each winding)</a:t>
            </a:r>
            <a:endParaRPr lang="en-US" alt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176800" y="654715"/>
            <a:ext cx="2408238" cy="2506663"/>
            <a:chOff x="5722938" y="1076325"/>
            <a:chExt cx="2408238" cy="2506663"/>
          </a:xfrm>
        </p:grpSpPr>
        <p:sp>
          <p:nvSpPr>
            <p:cNvPr id="1035" name="Freeform 40"/>
            <p:cNvSpPr>
              <a:spLocks/>
            </p:cNvSpPr>
            <p:nvPr/>
          </p:nvSpPr>
          <p:spPr bwMode="auto">
            <a:xfrm>
              <a:off x="6181725" y="1878013"/>
              <a:ext cx="76200" cy="573087"/>
            </a:xfrm>
            <a:custGeom>
              <a:avLst/>
              <a:gdLst>
                <a:gd name="T0" fmla="*/ 48 w 48"/>
                <a:gd name="T1" fmla="*/ 0 h 361"/>
                <a:gd name="T2" fmla="*/ 0 w 48"/>
                <a:gd name="T3" fmla="*/ 90 h 361"/>
                <a:gd name="T4" fmla="*/ 0 w 48"/>
                <a:gd name="T5" fmla="*/ 361 h 361"/>
                <a:gd name="T6" fmla="*/ 48 w 48"/>
                <a:gd name="T7" fmla="*/ 270 h 361"/>
                <a:gd name="T8" fmla="*/ 48 w 48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61">
                  <a:moveTo>
                    <a:pt x="48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41"/>
            <p:cNvSpPr>
              <a:spLocks/>
            </p:cNvSpPr>
            <p:nvPr/>
          </p:nvSpPr>
          <p:spPr bwMode="auto">
            <a:xfrm>
              <a:off x="6181725" y="1878013"/>
              <a:ext cx="76200" cy="573087"/>
            </a:xfrm>
            <a:custGeom>
              <a:avLst/>
              <a:gdLst>
                <a:gd name="T0" fmla="*/ 48 w 48"/>
                <a:gd name="T1" fmla="*/ 0 h 361"/>
                <a:gd name="T2" fmla="*/ 0 w 48"/>
                <a:gd name="T3" fmla="*/ 90 h 361"/>
                <a:gd name="T4" fmla="*/ 0 w 48"/>
                <a:gd name="T5" fmla="*/ 361 h 361"/>
                <a:gd name="T6" fmla="*/ 48 w 48"/>
                <a:gd name="T7" fmla="*/ 270 h 361"/>
                <a:gd name="T8" fmla="*/ 48 w 48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61">
                  <a:moveTo>
                    <a:pt x="48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42"/>
            <p:cNvSpPr>
              <a:spLocks noChangeArrowheads="1"/>
            </p:cNvSpPr>
            <p:nvPr/>
          </p:nvSpPr>
          <p:spPr bwMode="auto">
            <a:xfrm>
              <a:off x="6451600" y="1839913"/>
              <a:ext cx="884238" cy="806450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43"/>
            <p:cNvSpPr>
              <a:spLocks noChangeArrowheads="1"/>
            </p:cNvSpPr>
            <p:nvPr/>
          </p:nvSpPr>
          <p:spPr bwMode="auto">
            <a:xfrm>
              <a:off x="6259513" y="1647825"/>
              <a:ext cx="1268413" cy="1189037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44"/>
            <p:cNvSpPr>
              <a:spLocks noChangeShapeType="1"/>
            </p:cNvSpPr>
            <p:nvPr/>
          </p:nvSpPr>
          <p:spPr bwMode="auto">
            <a:xfrm>
              <a:off x="6607175" y="1839913"/>
              <a:ext cx="0" cy="61436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45"/>
            <p:cNvSpPr>
              <a:spLocks noChangeShapeType="1"/>
            </p:cNvSpPr>
            <p:nvPr/>
          </p:nvSpPr>
          <p:spPr bwMode="auto">
            <a:xfrm flipV="1">
              <a:off x="6451600" y="2454275"/>
              <a:ext cx="155575" cy="19208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46"/>
            <p:cNvSpPr>
              <a:spLocks noChangeShapeType="1"/>
            </p:cNvSpPr>
            <p:nvPr/>
          </p:nvSpPr>
          <p:spPr bwMode="auto">
            <a:xfrm>
              <a:off x="6607175" y="2454275"/>
              <a:ext cx="72866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47"/>
            <p:cNvSpPr>
              <a:spLocks noChangeShapeType="1"/>
            </p:cNvSpPr>
            <p:nvPr/>
          </p:nvSpPr>
          <p:spPr bwMode="auto">
            <a:xfrm flipV="1">
              <a:off x="6259513" y="1455738"/>
              <a:ext cx="153988" cy="19208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48"/>
            <p:cNvSpPr>
              <a:spLocks noChangeShapeType="1"/>
            </p:cNvSpPr>
            <p:nvPr/>
          </p:nvSpPr>
          <p:spPr bwMode="auto">
            <a:xfrm flipV="1">
              <a:off x="7527925" y="1455738"/>
              <a:ext cx="153988" cy="192087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Line 49"/>
            <p:cNvSpPr>
              <a:spLocks noChangeShapeType="1"/>
            </p:cNvSpPr>
            <p:nvPr/>
          </p:nvSpPr>
          <p:spPr bwMode="auto">
            <a:xfrm>
              <a:off x="6413500" y="1455738"/>
              <a:ext cx="126841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50"/>
            <p:cNvSpPr>
              <a:spLocks noChangeShapeType="1"/>
            </p:cNvSpPr>
            <p:nvPr/>
          </p:nvSpPr>
          <p:spPr bwMode="auto">
            <a:xfrm flipV="1">
              <a:off x="7527925" y="2646363"/>
              <a:ext cx="153988" cy="1905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Line 51"/>
            <p:cNvSpPr>
              <a:spLocks noChangeShapeType="1"/>
            </p:cNvSpPr>
            <p:nvPr/>
          </p:nvSpPr>
          <p:spPr bwMode="auto">
            <a:xfrm>
              <a:off x="7681913" y="1455738"/>
              <a:ext cx="0" cy="119062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52"/>
            <p:cNvSpPr>
              <a:spLocks noChangeArrowheads="1"/>
            </p:cNvSpPr>
            <p:nvPr/>
          </p:nvSpPr>
          <p:spPr bwMode="auto">
            <a:xfrm>
              <a:off x="6183313" y="2030413"/>
              <a:ext cx="306388" cy="50006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53"/>
            <p:cNvSpPr>
              <a:spLocks noChangeArrowheads="1"/>
            </p:cNvSpPr>
            <p:nvPr/>
          </p:nvSpPr>
          <p:spPr bwMode="auto">
            <a:xfrm>
              <a:off x="6183313" y="2030413"/>
              <a:ext cx="306388" cy="50006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54"/>
            <p:cNvSpPr>
              <a:spLocks/>
            </p:cNvSpPr>
            <p:nvPr/>
          </p:nvSpPr>
          <p:spPr bwMode="auto">
            <a:xfrm>
              <a:off x="6489700" y="1838325"/>
              <a:ext cx="155575" cy="690562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7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7" y="3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55"/>
            <p:cNvSpPr>
              <a:spLocks/>
            </p:cNvSpPr>
            <p:nvPr/>
          </p:nvSpPr>
          <p:spPr bwMode="auto">
            <a:xfrm>
              <a:off x="6489700" y="1838325"/>
              <a:ext cx="155575" cy="690562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7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7" y="3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56"/>
            <p:cNvSpPr>
              <a:spLocks/>
            </p:cNvSpPr>
            <p:nvPr/>
          </p:nvSpPr>
          <p:spPr bwMode="auto">
            <a:xfrm>
              <a:off x="7258050" y="1839913"/>
              <a:ext cx="76200" cy="573087"/>
            </a:xfrm>
            <a:custGeom>
              <a:avLst/>
              <a:gdLst>
                <a:gd name="T0" fmla="*/ 48 w 48"/>
                <a:gd name="T1" fmla="*/ 0 h 361"/>
                <a:gd name="T2" fmla="*/ 0 w 48"/>
                <a:gd name="T3" fmla="*/ 90 h 361"/>
                <a:gd name="T4" fmla="*/ 0 w 48"/>
                <a:gd name="T5" fmla="*/ 361 h 361"/>
                <a:gd name="T6" fmla="*/ 48 w 48"/>
                <a:gd name="T7" fmla="*/ 270 h 361"/>
                <a:gd name="T8" fmla="*/ 48 w 48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61">
                  <a:moveTo>
                    <a:pt x="48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57"/>
            <p:cNvSpPr>
              <a:spLocks/>
            </p:cNvSpPr>
            <p:nvPr/>
          </p:nvSpPr>
          <p:spPr bwMode="auto">
            <a:xfrm>
              <a:off x="7258050" y="1839913"/>
              <a:ext cx="76200" cy="573087"/>
            </a:xfrm>
            <a:custGeom>
              <a:avLst/>
              <a:gdLst>
                <a:gd name="T0" fmla="*/ 48 w 48"/>
                <a:gd name="T1" fmla="*/ 0 h 361"/>
                <a:gd name="T2" fmla="*/ 0 w 48"/>
                <a:gd name="T3" fmla="*/ 90 h 361"/>
                <a:gd name="T4" fmla="*/ 0 w 48"/>
                <a:gd name="T5" fmla="*/ 361 h 361"/>
                <a:gd name="T6" fmla="*/ 48 w 48"/>
                <a:gd name="T7" fmla="*/ 270 h 361"/>
                <a:gd name="T8" fmla="*/ 48 w 48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61">
                  <a:moveTo>
                    <a:pt x="48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58"/>
            <p:cNvSpPr>
              <a:spLocks noChangeArrowheads="1"/>
            </p:cNvSpPr>
            <p:nvPr/>
          </p:nvSpPr>
          <p:spPr bwMode="auto">
            <a:xfrm>
              <a:off x="7261225" y="1992313"/>
              <a:ext cx="306388" cy="50006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Rectangle 59"/>
            <p:cNvSpPr>
              <a:spLocks noChangeArrowheads="1"/>
            </p:cNvSpPr>
            <p:nvPr/>
          </p:nvSpPr>
          <p:spPr bwMode="auto">
            <a:xfrm>
              <a:off x="7261225" y="1992313"/>
              <a:ext cx="306388" cy="50006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60"/>
            <p:cNvSpPr>
              <a:spLocks/>
            </p:cNvSpPr>
            <p:nvPr/>
          </p:nvSpPr>
          <p:spPr bwMode="auto">
            <a:xfrm>
              <a:off x="7566025" y="1800225"/>
              <a:ext cx="155575" cy="690562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7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7" y="3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61"/>
            <p:cNvSpPr>
              <a:spLocks/>
            </p:cNvSpPr>
            <p:nvPr/>
          </p:nvSpPr>
          <p:spPr bwMode="auto">
            <a:xfrm>
              <a:off x="7566025" y="1800225"/>
              <a:ext cx="155575" cy="690562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7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7" y="3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62"/>
            <p:cNvSpPr>
              <a:spLocks noChangeArrowheads="1"/>
            </p:cNvSpPr>
            <p:nvPr/>
          </p:nvSpPr>
          <p:spPr bwMode="auto">
            <a:xfrm>
              <a:off x="5922963" y="2862263"/>
              <a:ext cx="22082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Turns ratio 7200:240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3"/>
            <p:cNvSpPr>
              <a:spLocks noChangeArrowheads="1"/>
            </p:cNvSpPr>
            <p:nvPr/>
          </p:nvSpPr>
          <p:spPr bwMode="auto">
            <a:xfrm>
              <a:off x="6608763" y="3275013"/>
              <a:ext cx="8239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(30 : 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6"/>
            <p:cNvSpPr>
              <a:spLocks noChangeShapeType="1"/>
            </p:cNvSpPr>
            <p:nvPr/>
          </p:nvSpPr>
          <p:spPr bwMode="auto">
            <a:xfrm>
              <a:off x="5722938" y="2109788"/>
              <a:ext cx="460375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67"/>
            <p:cNvSpPr>
              <a:spLocks noChangeShapeType="1"/>
            </p:cNvSpPr>
            <p:nvPr/>
          </p:nvSpPr>
          <p:spPr bwMode="auto">
            <a:xfrm>
              <a:off x="5722938" y="2493963"/>
              <a:ext cx="460375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68"/>
            <p:cNvSpPr>
              <a:spLocks noChangeShapeType="1"/>
            </p:cNvSpPr>
            <p:nvPr/>
          </p:nvSpPr>
          <p:spPr bwMode="auto">
            <a:xfrm>
              <a:off x="7566025" y="2032000"/>
              <a:ext cx="46196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69"/>
            <p:cNvSpPr>
              <a:spLocks noChangeShapeType="1"/>
            </p:cNvSpPr>
            <p:nvPr/>
          </p:nvSpPr>
          <p:spPr bwMode="auto">
            <a:xfrm>
              <a:off x="7566025" y="2416175"/>
              <a:ext cx="46196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71"/>
            <p:cNvSpPr>
              <a:spLocks noEditPoints="1"/>
            </p:cNvSpPr>
            <p:nvPr/>
          </p:nvSpPr>
          <p:spPr bwMode="auto">
            <a:xfrm>
              <a:off x="6645275" y="1533525"/>
              <a:ext cx="652463" cy="76200"/>
            </a:xfrm>
            <a:custGeom>
              <a:avLst/>
              <a:gdLst>
                <a:gd name="T0" fmla="*/ 0 w 411"/>
                <a:gd name="T1" fmla="*/ 18 h 48"/>
                <a:gd name="T2" fmla="*/ 371 w 411"/>
                <a:gd name="T3" fmla="*/ 18 h 48"/>
                <a:gd name="T4" fmla="*/ 371 w 411"/>
                <a:gd name="T5" fmla="*/ 30 h 48"/>
                <a:gd name="T6" fmla="*/ 0 w 411"/>
                <a:gd name="T7" fmla="*/ 30 h 48"/>
                <a:gd name="T8" fmla="*/ 0 w 411"/>
                <a:gd name="T9" fmla="*/ 18 h 48"/>
                <a:gd name="T10" fmla="*/ 363 w 411"/>
                <a:gd name="T11" fmla="*/ 0 h 48"/>
                <a:gd name="T12" fmla="*/ 411 w 411"/>
                <a:gd name="T13" fmla="*/ 24 h 48"/>
                <a:gd name="T14" fmla="*/ 363 w 411"/>
                <a:gd name="T15" fmla="*/ 48 h 48"/>
                <a:gd name="T16" fmla="*/ 363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0" y="18"/>
                  </a:moveTo>
                  <a:lnTo>
                    <a:pt x="371" y="18"/>
                  </a:lnTo>
                  <a:lnTo>
                    <a:pt x="371" y="30"/>
                  </a:lnTo>
                  <a:lnTo>
                    <a:pt x="0" y="30"/>
                  </a:lnTo>
                  <a:lnTo>
                    <a:pt x="0" y="18"/>
                  </a:lnTo>
                  <a:close/>
                  <a:moveTo>
                    <a:pt x="363" y="0"/>
                  </a:moveTo>
                  <a:lnTo>
                    <a:pt x="411" y="24"/>
                  </a:lnTo>
                  <a:lnTo>
                    <a:pt x="363" y="48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72"/>
            <p:cNvSpPr>
              <a:spLocks noEditPoints="1"/>
            </p:cNvSpPr>
            <p:nvPr/>
          </p:nvSpPr>
          <p:spPr bwMode="auto">
            <a:xfrm>
              <a:off x="6645275" y="1687513"/>
              <a:ext cx="652463" cy="76200"/>
            </a:xfrm>
            <a:custGeom>
              <a:avLst/>
              <a:gdLst>
                <a:gd name="T0" fmla="*/ 0 w 411"/>
                <a:gd name="T1" fmla="*/ 18 h 48"/>
                <a:gd name="T2" fmla="*/ 371 w 411"/>
                <a:gd name="T3" fmla="*/ 18 h 48"/>
                <a:gd name="T4" fmla="*/ 371 w 411"/>
                <a:gd name="T5" fmla="*/ 30 h 48"/>
                <a:gd name="T6" fmla="*/ 0 w 411"/>
                <a:gd name="T7" fmla="*/ 30 h 48"/>
                <a:gd name="T8" fmla="*/ 0 w 411"/>
                <a:gd name="T9" fmla="*/ 18 h 48"/>
                <a:gd name="T10" fmla="*/ 363 w 411"/>
                <a:gd name="T11" fmla="*/ 0 h 48"/>
                <a:gd name="T12" fmla="*/ 411 w 411"/>
                <a:gd name="T13" fmla="*/ 24 h 48"/>
                <a:gd name="T14" fmla="*/ 363 w 411"/>
                <a:gd name="T15" fmla="*/ 48 h 48"/>
                <a:gd name="T16" fmla="*/ 363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0" y="18"/>
                  </a:moveTo>
                  <a:lnTo>
                    <a:pt x="371" y="18"/>
                  </a:lnTo>
                  <a:lnTo>
                    <a:pt x="371" y="30"/>
                  </a:lnTo>
                  <a:lnTo>
                    <a:pt x="0" y="30"/>
                  </a:lnTo>
                  <a:lnTo>
                    <a:pt x="0" y="18"/>
                  </a:lnTo>
                  <a:close/>
                  <a:moveTo>
                    <a:pt x="363" y="0"/>
                  </a:moveTo>
                  <a:lnTo>
                    <a:pt x="411" y="24"/>
                  </a:lnTo>
                  <a:lnTo>
                    <a:pt x="363" y="48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73"/>
            <p:cNvSpPr>
              <a:spLocks noEditPoints="1"/>
            </p:cNvSpPr>
            <p:nvPr/>
          </p:nvSpPr>
          <p:spPr bwMode="auto">
            <a:xfrm>
              <a:off x="6607175" y="2532063"/>
              <a:ext cx="652463" cy="76200"/>
            </a:xfrm>
            <a:custGeom>
              <a:avLst/>
              <a:gdLst>
                <a:gd name="T0" fmla="*/ 411 w 411"/>
                <a:gd name="T1" fmla="*/ 17 h 48"/>
                <a:gd name="T2" fmla="*/ 40 w 411"/>
                <a:gd name="T3" fmla="*/ 17 h 48"/>
                <a:gd name="T4" fmla="*/ 40 w 411"/>
                <a:gd name="T5" fmla="*/ 30 h 48"/>
                <a:gd name="T6" fmla="*/ 411 w 411"/>
                <a:gd name="T7" fmla="*/ 30 h 48"/>
                <a:gd name="T8" fmla="*/ 411 w 411"/>
                <a:gd name="T9" fmla="*/ 17 h 48"/>
                <a:gd name="T10" fmla="*/ 48 w 411"/>
                <a:gd name="T11" fmla="*/ 0 h 48"/>
                <a:gd name="T12" fmla="*/ 0 w 411"/>
                <a:gd name="T13" fmla="*/ 24 h 48"/>
                <a:gd name="T14" fmla="*/ 48 w 411"/>
                <a:gd name="T15" fmla="*/ 48 h 48"/>
                <a:gd name="T16" fmla="*/ 48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411" y="17"/>
                  </a:moveTo>
                  <a:lnTo>
                    <a:pt x="40" y="17"/>
                  </a:lnTo>
                  <a:lnTo>
                    <a:pt x="40" y="30"/>
                  </a:lnTo>
                  <a:lnTo>
                    <a:pt x="411" y="30"/>
                  </a:lnTo>
                  <a:lnTo>
                    <a:pt x="411" y="17"/>
                  </a:lnTo>
                  <a:close/>
                  <a:moveTo>
                    <a:pt x="48" y="0"/>
                  </a:moveTo>
                  <a:lnTo>
                    <a:pt x="0" y="24"/>
                  </a:lnTo>
                  <a:lnTo>
                    <a:pt x="48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74"/>
            <p:cNvSpPr>
              <a:spLocks noEditPoints="1"/>
            </p:cNvSpPr>
            <p:nvPr/>
          </p:nvSpPr>
          <p:spPr bwMode="auto">
            <a:xfrm>
              <a:off x="6607175" y="2684463"/>
              <a:ext cx="652463" cy="76200"/>
            </a:xfrm>
            <a:custGeom>
              <a:avLst/>
              <a:gdLst>
                <a:gd name="T0" fmla="*/ 411 w 411"/>
                <a:gd name="T1" fmla="*/ 18 h 48"/>
                <a:gd name="T2" fmla="*/ 40 w 411"/>
                <a:gd name="T3" fmla="*/ 18 h 48"/>
                <a:gd name="T4" fmla="*/ 40 w 411"/>
                <a:gd name="T5" fmla="*/ 31 h 48"/>
                <a:gd name="T6" fmla="*/ 411 w 411"/>
                <a:gd name="T7" fmla="*/ 31 h 48"/>
                <a:gd name="T8" fmla="*/ 411 w 411"/>
                <a:gd name="T9" fmla="*/ 18 h 48"/>
                <a:gd name="T10" fmla="*/ 48 w 411"/>
                <a:gd name="T11" fmla="*/ 0 h 48"/>
                <a:gd name="T12" fmla="*/ 0 w 411"/>
                <a:gd name="T13" fmla="*/ 24 h 48"/>
                <a:gd name="T14" fmla="*/ 48 w 411"/>
                <a:gd name="T15" fmla="*/ 48 h 48"/>
                <a:gd name="T16" fmla="*/ 48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411" y="18"/>
                  </a:moveTo>
                  <a:lnTo>
                    <a:pt x="40" y="18"/>
                  </a:lnTo>
                  <a:lnTo>
                    <a:pt x="40" y="31"/>
                  </a:lnTo>
                  <a:lnTo>
                    <a:pt x="411" y="31"/>
                  </a:lnTo>
                  <a:lnTo>
                    <a:pt x="411" y="18"/>
                  </a:lnTo>
                  <a:close/>
                  <a:moveTo>
                    <a:pt x="48" y="0"/>
                  </a:moveTo>
                  <a:lnTo>
                    <a:pt x="0" y="24"/>
                  </a:lnTo>
                  <a:lnTo>
                    <a:pt x="48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Oval 75"/>
            <p:cNvSpPr>
              <a:spLocks noChangeArrowheads="1"/>
            </p:cNvSpPr>
            <p:nvPr/>
          </p:nvSpPr>
          <p:spPr bwMode="auto">
            <a:xfrm>
              <a:off x="5722938" y="2071688"/>
              <a:ext cx="61913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Oval 76"/>
            <p:cNvSpPr>
              <a:spLocks noChangeArrowheads="1"/>
            </p:cNvSpPr>
            <p:nvPr/>
          </p:nvSpPr>
          <p:spPr bwMode="auto">
            <a:xfrm>
              <a:off x="5722938" y="2071688"/>
              <a:ext cx="61913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Oval 77"/>
            <p:cNvSpPr>
              <a:spLocks noChangeArrowheads="1"/>
            </p:cNvSpPr>
            <p:nvPr/>
          </p:nvSpPr>
          <p:spPr bwMode="auto">
            <a:xfrm>
              <a:off x="5722938" y="2071688"/>
              <a:ext cx="61913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Oval 78"/>
            <p:cNvSpPr>
              <a:spLocks noChangeArrowheads="1"/>
            </p:cNvSpPr>
            <p:nvPr/>
          </p:nvSpPr>
          <p:spPr bwMode="auto">
            <a:xfrm>
              <a:off x="5722938" y="2455863"/>
              <a:ext cx="61913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Oval 79"/>
            <p:cNvSpPr>
              <a:spLocks noChangeArrowheads="1"/>
            </p:cNvSpPr>
            <p:nvPr/>
          </p:nvSpPr>
          <p:spPr bwMode="auto">
            <a:xfrm>
              <a:off x="5722938" y="2455863"/>
              <a:ext cx="61913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Oval 80"/>
            <p:cNvSpPr>
              <a:spLocks noChangeArrowheads="1"/>
            </p:cNvSpPr>
            <p:nvPr/>
          </p:nvSpPr>
          <p:spPr bwMode="auto">
            <a:xfrm>
              <a:off x="5722938" y="2455863"/>
              <a:ext cx="61913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Oval 81"/>
            <p:cNvSpPr>
              <a:spLocks noChangeArrowheads="1"/>
            </p:cNvSpPr>
            <p:nvPr/>
          </p:nvSpPr>
          <p:spPr bwMode="auto">
            <a:xfrm>
              <a:off x="7989888" y="1993900"/>
              <a:ext cx="60325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Oval 82"/>
            <p:cNvSpPr>
              <a:spLocks noChangeArrowheads="1"/>
            </p:cNvSpPr>
            <p:nvPr/>
          </p:nvSpPr>
          <p:spPr bwMode="auto">
            <a:xfrm>
              <a:off x="7989888" y="1993900"/>
              <a:ext cx="60325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Oval 83"/>
            <p:cNvSpPr>
              <a:spLocks noChangeArrowheads="1"/>
            </p:cNvSpPr>
            <p:nvPr/>
          </p:nvSpPr>
          <p:spPr bwMode="auto">
            <a:xfrm>
              <a:off x="7989888" y="1993900"/>
              <a:ext cx="60325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Oval 84"/>
            <p:cNvSpPr>
              <a:spLocks noChangeArrowheads="1"/>
            </p:cNvSpPr>
            <p:nvPr/>
          </p:nvSpPr>
          <p:spPr bwMode="auto">
            <a:xfrm>
              <a:off x="7989888" y="2378075"/>
              <a:ext cx="60325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Oval 85"/>
            <p:cNvSpPr>
              <a:spLocks noChangeArrowheads="1"/>
            </p:cNvSpPr>
            <p:nvPr/>
          </p:nvSpPr>
          <p:spPr bwMode="auto">
            <a:xfrm>
              <a:off x="7989888" y="2378075"/>
              <a:ext cx="60325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Oval 86"/>
            <p:cNvSpPr>
              <a:spLocks noChangeArrowheads="1"/>
            </p:cNvSpPr>
            <p:nvPr/>
          </p:nvSpPr>
          <p:spPr bwMode="auto">
            <a:xfrm>
              <a:off x="7989888" y="2378075"/>
              <a:ext cx="60325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Text Box 158"/>
            <p:cNvSpPr txBox="1">
              <a:spLocks noChangeArrowheads="1"/>
            </p:cNvSpPr>
            <p:nvPr/>
          </p:nvSpPr>
          <p:spPr bwMode="auto">
            <a:xfrm>
              <a:off x="6776243" y="1076325"/>
              <a:ext cx="5381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400" b="1" dirty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</a:t>
            </a:r>
            <a:r>
              <a:rPr lang="en-US" b="1" dirty="0">
                <a:solidFill>
                  <a:srgbClr val="000099"/>
                </a:solidFill>
              </a:rPr>
              <a:t>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grpSp>
        <p:nvGrpSpPr>
          <p:cNvPr id="7" name="Group 207"/>
          <p:cNvGrpSpPr>
            <a:grpSpLocks/>
          </p:cNvGrpSpPr>
          <p:nvPr/>
        </p:nvGrpSpPr>
        <p:grpSpPr bwMode="auto">
          <a:xfrm>
            <a:off x="596900" y="1506488"/>
            <a:ext cx="7948613" cy="4175125"/>
            <a:chOff x="376" y="1190"/>
            <a:chExt cx="5007" cy="2630"/>
          </a:xfrm>
        </p:grpSpPr>
        <p:sp>
          <p:nvSpPr>
            <p:cNvPr id="7194" name="Rectangle 7"/>
            <p:cNvSpPr>
              <a:spLocks noChangeArrowheads="1"/>
            </p:cNvSpPr>
            <p:nvPr/>
          </p:nvSpPr>
          <p:spPr bwMode="auto">
            <a:xfrm>
              <a:off x="1009" y="3601"/>
              <a:ext cx="22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5" name="Rectangle 8"/>
            <p:cNvSpPr>
              <a:spLocks noChangeArrowheads="1"/>
            </p:cNvSpPr>
            <p:nvPr/>
          </p:nvSpPr>
          <p:spPr bwMode="auto">
            <a:xfrm>
              <a:off x="1157" y="360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6" name="Rectangle 9"/>
            <p:cNvSpPr>
              <a:spLocks noChangeArrowheads="1"/>
            </p:cNvSpPr>
            <p:nvPr/>
          </p:nvSpPr>
          <p:spPr bwMode="auto">
            <a:xfrm>
              <a:off x="1248" y="3601"/>
              <a:ext cx="11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l-GR" altLang="en-US" sz="2000" b="1" dirty="0">
                  <a:solidFill>
                    <a:srgbClr val="FF0000"/>
                  </a:solidFill>
                </a:rPr>
                <a:t>Δ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9" name="Rectangle 18"/>
            <p:cNvSpPr>
              <a:spLocks noChangeArrowheads="1"/>
            </p:cNvSpPr>
            <p:nvPr/>
          </p:nvSpPr>
          <p:spPr bwMode="auto">
            <a:xfrm>
              <a:off x="1048" y="1824"/>
              <a:ext cx="32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0" name="Rectangle 19"/>
            <p:cNvSpPr>
              <a:spLocks noChangeArrowheads="1"/>
            </p:cNvSpPr>
            <p:nvPr/>
          </p:nvSpPr>
          <p:spPr bwMode="auto">
            <a:xfrm>
              <a:off x="1048" y="2646"/>
              <a:ext cx="32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1" name="Rectangle 20"/>
            <p:cNvSpPr>
              <a:spLocks noChangeArrowheads="1"/>
            </p:cNvSpPr>
            <p:nvPr/>
          </p:nvSpPr>
          <p:spPr bwMode="auto">
            <a:xfrm>
              <a:off x="1048" y="3469"/>
              <a:ext cx="32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2" name="Line 21"/>
            <p:cNvSpPr>
              <a:spLocks noChangeShapeType="1"/>
            </p:cNvSpPr>
            <p:nvPr/>
          </p:nvSpPr>
          <p:spPr bwMode="auto">
            <a:xfrm>
              <a:off x="643" y="3294"/>
              <a:ext cx="121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Line 22"/>
            <p:cNvSpPr>
              <a:spLocks noChangeShapeType="1"/>
            </p:cNvSpPr>
            <p:nvPr/>
          </p:nvSpPr>
          <p:spPr bwMode="auto">
            <a:xfrm>
              <a:off x="642" y="3294"/>
              <a:ext cx="0" cy="12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Line 23"/>
            <p:cNvSpPr>
              <a:spLocks noChangeShapeType="1"/>
            </p:cNvSpPr>
            <p:nvPr/>
          </p:nvSpPr>
          <p:spPr bwMode="auto">
            <a:xfrm>
              <a:off x="570" y="3415"/>
              <a:ext cx="145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Line 24"/>
            <p:cNvSpPr>
              <a:spLocks noChangeShapeType="1"/>
            </p:cNvSpPr>
            <p:nvPr/>
          </p:nvSpPr>
          <p:spPr bwMode="auto">
            <a:xfrm>
              <a:off x="594" y="3464"/>
              <a:ext cx="97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Line 25"/>
            <p:cNvSpPr>
              <a:spLocks noChangeShapeType="1"/>
            </p:cNvSpPr>
            <p:nvPr/>
          </p:nvSpPr>
          <p:spPr bwMode="auto">
            <a:xfrm>
              <a:off x="618" y="3512"/>
              <a:ext cx="49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Line 26"/>
            <p:cNvSpPr>
              <a:spLocks noChangeShapeType="1"/>
            </p:cNvSpPr>
            <p:nvPr/>
          </p:nvSpPr>
          <p:spPr bwMode="auto">
            <a:xfrm>
              <a:off x="376" y="1480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Line 27"/>
            <p:cNvSpPr>
              <a:spLocks noChangeShapeType="1"/>
            </p:cNvSpPr>
            <p:nvPr/>
          </p:nvSpPr>
          <p:spPr bwMode="auto">
            <a:xfrm>
              <a:off x="643" y="1649"/>
              <a:ext cx="96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Line 28"/>
            <p:cNvSpPr>
              <a:spLocks noChangeShapeType="1"/>
            </p:cNvSpPr>
            <p:nvPr/>
          </p:nvSpPr>
          <p:spPr bwMode="auto">
            <a:xfrm>
              <a:off x="643" y="2472"/>
              <a:ext cx="96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Oval 29"/>
            <p:cNvSpPr>
              <a:spLocks noChangeArrowheads="1"/>
            </p:cNvSpPr>
            <p:nvPr/>
          </p:nvSpPr>
          <p:spPr bwMode="auto">
            <a:xfrm>
              <a:off x="546" y="2254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Rectangle 30"/>
            <p:cNvSpPr>
              <a:spLocks noChangeArrowheads="1"/>
            </p:cNvSpPr>
            <p:nvPr/>
          </p:nvSpPr>
          <p:spPr bwMode="auto">
            <a:xfrm>
              <a:off x="642" y="2230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2" name="Line 31"/>
            <p:cNvSpPr>
              <a:spLocks noChangeShapeType="1"/>
            </p:cNvSpPr>
            <p:nvPr/>
          </p:nvSpPr>
          <p:spPr bwMode="auto">
            <a:xfrm>
              <a:off x="376" y="2303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3" name="Oval 32"/>
            <p:cNvSpPr>
              <a:spLocks noChangeArrowheads="1"/>
            </p:cNvSpPr>
            <p:nvPr/>
          </p:nvSpPr>
          <p:spPr bwMode="auto">
            <a:xfrm>
              <a:off x="546" y="3076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4" name="Rectangle 33"/>
            <p:cNvSpPr>
              <a:spLocks noChangeArrowheads="1"/>
            </p:cNvSpPr>
            <p:nvPr/>
          </p:nvSpPr>
          <p:spPr bwMode="auto">
            <a:xfrm>
              <a:off x="642" y="3051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5" name="Line 34"/>
            <p:cNvSpPr>
              <a:spLocks noChangeShapeType="1"/>
            </p:cNvSpPr>
            <p:nvPr/>
          </p:nvSpPr>
          <p:spPr bwMode="auto">
            <a:xfrm flipV="1">
              <a:off x="643" y="2352"/>
              <a:ext cx="0" cy="7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6" name="Line 35"/>
            <p:cNvSpPr>
              <a:spLocks noChangeShapeType="1"/>
            </p:cNvSpPr>
            <p:nvPr/>
          </p:nvSpPr>
          <p:spPr bwMode="auto">
            <a:xfrm flipV="1">
              <a:off x="643" y="1650"/>
              <a:ext cx="0" cy="60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7" name="Line 36"/>
            <p:cNvSpPr>
              <a:spLocks noChangeShapeType="1"/>
            </p:cNvSpPr>
            <p:nvPr/>
          </p:nvSpPr>
          <p:spPr bwMode="auto">
            <a:xfrm flipV="1">
              <a:off x="643" y="3174"/>
              <a:ext cx="0" cy="169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8" name="Line 37"/>
            <p:cNvSpPr>
              <a:spLocks noChangeShapeType="1"/>
            </p:cNvSpPr>
            <p:nvPr/>
          </p:nvSpPr>
          <p:spPr bwMode="auto">
            <a:xfrm>
              <a:off x="376" y="3125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9" name="Line 38"/>
            <p:cNvSpPr>
              <a:spLocks noChangeShapeType="1"/>
            </p:cNvSpPr>
            <p:nvPr/>
          </p:nvSpPr>
          <p:spPr bwMode="auto">
            <a:xfrm flipV="1">
              <a:off x="1633" y="1601"/>
              <a:ext cx="0" cy="65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0" name="Line 39"/>
            <p:cNvSpPr>
              <a:spLocks noChangeShapeType="1"/>
            </p:cNvSpPr>
            <p:nvPr/>
          </p:nvSpPr>
          <p:spPr bwMode="auto">
            <a:xfrm flipV="1">
              <a:off x="1633" y="2423"/>
              <a:ext cx="0" cy="65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1" name="Oval 40"/>
            <p:cNvSpPr>
              <a:spLocks noChangeArrowheads="1"/>
            </p:cNvSpPr>
            <p:nvPr/>
          </p:nvSpPr>
          <p:spPr bwMode="auto">
            <a:xfrm>
              <a:off x="1778" y="2206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2" name="Rectangle 41"/>
            <p:cNvSpPr>
              <a:spLocks noChangeArrowheads="1"/>
            </p:cNvSpPr>
            <p:nvPr/>
          </p:nvSpPr>
          <p:spPr bwMode="auto">
            <a:xfrm>
              <a:off x="1754" y="2182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3" name="Oval 42"/>
            <p:cNvSpPr>
              <a:spLocks noChangeArrowheads="1"/>
            </p:cNvSpPr>
            <p:nvPr/>
          </p:nvSpPr>
          <p:spPr bwMode="auto">
            <a:xfrm>
              <a:off x="1778" y="3028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4" name="Rectangle 43"/>
            <p:cNvSpPr>
              <a:spLocks noChangeArrowheads="1"/>
            </p:cNvSpPr>
            <p:nvPr/>
          </p:nvSpPr>
          <p:spPr bwMode="auto">
            <a:xfrm>
              <a:off x="1754" y="3003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5" name="Line 44"/>
            <p:cNvSpPr>
              <a:spLocks noChangeShapeType="1"/>
            </p:cNvSpPr>
            <p:nvPr/>
          </p:nvSpPr>
          <p:spPr bwMode="auto">
            <a:xfrm flipV="1">
              <a:off x="1850" y="2303"/>
              <a:ext cx="0" cy="726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6" name="Line 45"/>
            <p:cNvSpPr>
              <a:spLocks noChangeShapeType="1"/>
            </p:cNvSpPr>
            <p:nvPr/>
          </p:nvSpPr>
          <p:spPr bwMode="auto">
            <a:xfrm flipH="1" flipV="1">
              <a:off x="1850" y="1432"/>
              <a:ext cx="1" cy="77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7" name="Line 46"/>
            <p:cNvSpPr>
              <a:spLocks noChangeShapeType="1"/>
            </p:cNvSpPr>
            <p:nvPr/>
          </p:nvSpPr>
          <p:spPr bwMode="auto">
            <a:xfrm flipV="1">
              <a:off x="1850" y="3125"/>
              <a:ext cx="0" cy="12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8" name="Line 47"/>
            <p:cNvSpPr>
              <a:spLocks noChangeShapeType="1"/>
            </p:cNvSpPr>
            <p:nvPr/>
          </p:nvSpPr>
          <p:spPr bwMode="auto">
            <a:xfrm flipV="1">
              <a:off x="1633" y="1432"/>
              <a:ext cx="533" cy="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9" name="Line 48"/>
            <p:cNvSpPr>
              <a:spLocks noChangeShapeType="1"/>
            </p:cNvSpPr>
            <p:nvPr/>
          </p:nvSpPr>
          <p:spPr bwMode="auto">
            <a:xfrm flipV="1">
              <a:off x="1633" y="2254"/>
              <a:ext cx="533" cy="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0" name="Line 49"/>
            <p:cNvSpPr>
              <a:spLocks noChangeShapeType="1"/>
            </p:cNvSpPr>
            <p:nvPr/>
          </p:nvSpPr>
          <p:spPr bwMode="auto">
            <a:xfrm flipV="1">
              <a:off x="1633" y="3077"/>
              <a:ext cx="533" cy="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Line 50"/>
            <p:cNvSpPr>
              <a:spLocks noChangeShapeType="1"/>
            </p:cNvSpPr>
            <p:nvPr/>
          </p:nvSpPr>
          <p:spPr bwMode="auto">
            <a:xfrm>
              <a:off x="1633" y="3246"/>
              <a:ext cx="217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2" name="Freeform 51"/>
            <p:cNvSpPr>
              <a:spLocks/>
            </p:cNvSpPr>
            <p:nvPr/>
          </p:nvSpPr>
          <p:spPr bwMode="auto">
            <a:xfrm>
              <a:off x="959" y="1376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3" name="Freeform 52"/>
            <p:cNvSpPr>
              <a:spLocks/>
            </p:cNvSpPr>
            <p:nvPr/>
          </p:nvSpPr>
          <p:spPr bwMode="auto">
            <a:xfrm>
              <a:off x="959" y="1376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4" name="Rectangle 53"/>
            <p:cNvSpPr>
              <a:spLocks noChangeArrowheads="1"/>
            </p:cNvSpPr>
            <p:nvPr/>
          </p:nvSpPr>
          <p:spPr bwMode="auto">
            <a:xfrm>
              <a:off x="1089" y="1361"/>
              <a:ext cx="203" cy="35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5" name="Rectangle 54"/>
            <p:cNvSpPr>
              <a:spLocks noChangeArrowheads="1"/>
            </p:cNvSpPr>
            <p:nvPr/>
          </p:nvSpPr>
          <p:spPr bwMode="auto">
            <a:xfrm>
              <a:off x="997" y="1275"/>
              <a:ext cx="387" cy="52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6" name="Line 55"/>
            <p:cNvSpPr>
              <a:spLocks noChangeShapeType="1"/>
            </p:cNvSpPr>
            <p:nvPr/>
          </p:nvSpPr>
          <p:spPr bwMode="auto">
            <a:xfrm>
              <a:off x="1163" y="1359"/>
              <a:ext cx="1" cy="27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7" name="Line 56"/>
            <p:cNvSpPr>
              <a:spLocks noChangeShapeType="1"/>
            </p:cNvSpPr>
            <p:nvPr/>
          </p:nvSpPr>
          <p:spPr bwMode="auto">
            <a:xfrm flipV="1">
              <a:off x="1089" y="1629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8" name="Line 57"/>
            <p:cNvSpPr>
              <a:spLocks noChangeShapeType="1"/>
            </p:cNvSpPr>
            <p:nvPr/>
          </p:nvSpPr>
          <p:spPr bwMode="auto">
            <a:xfrm>
              <a:off x="1162" y="1631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9" name="Line 58"/>
            <p:cNvSpPr>
              <a:spLocks noChangeShapeType="1"/>
            </p:cNvSpPr>
            <p:nvPr/>
          </p:nvSpPr>
          <p:spPr bwMode="auto">
            <a:xfrm flipV="1">
              <a:off x="997" y="1190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0" name="Line 59"/>
            <p:cNvSpPr>
              <a:spLocks noChangeShapeType="1"/>
            </p:cNvSpPr>
            <p:nvPr/>
          </p:nvSpPr>
          <p:spPr bwMode="auto">
            <a:xfrm flipV="1">
              <a:off x="1384" y="1190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1" name="Line 60"/>
            <p:cNvSpPr>
              <a:spLocks noChangeShapeType="1"/>
            </p:cNvSpPr>
            <p:nvPr/>
          </p:nvSpPr>
          <p:spPr bwMode="auto">
            <a:xfrm>
              <a:off x="1070" y="1192"/>
              <a:ext cx="3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2" name="Line 61"/>
            <p:cNvSpPr>
              <a:spLocks noChangeShapeType="1"/>
            </p:cNvSpPr>
            <p:nvPr/>
          </p:nvSpPr>
          <p:spPr bwMode="auto">
            <a:xfrm flipV="1">
              <a:off x="1384" y="1714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3" name="Line 62"/>
            <p:cNvSpPr>
              <a:spLocks noChangeShapeType="1"/>
            </p:cNvSpPr>
            <p:nvPr/>
          </p:nvSpPr>
          <p:spPr bwMode="auto">
            <a:xfrm>
              <a:off x="1458" y="1192"/>
              <a:ext cx="0" cy="52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4" name="Rectangle 63"/>
            <p:cNvSpPr>
              <a:spLocks noChangeArrowheads="1"/>
            </p:cNvSpPr>
            <p:nvPr/>
          </p:nvSpPr>
          <p:spPr bwMode="auto">
            <a:xfrm>
              <a:off x="960" y="1443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5" name="Rectangle 64"/>
            <p:cNvSpPr>
              <a:spLocks noChangeArrowheads="1"/>
            </p:cNvSpPr>
            <p:nvPr/>
          </p:nvSpPr>
          <p:spPr bwMode="auto">
            <a:xfrm>
              <a:off x="960" y="1443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6" name="Freeform 65"/>
            <p:cNvSpPr>
              <a:spLocks/>
            </p:cNvSpPr>
            <p:nvPr/>
          </p:nvSpPr>
          <p:spPr bwMode="auto">
            <a:xfrm>
              <a:off x="1107" y="1359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7" name="Freeform 66"/>
            <p:cNvSpPr>
              <a:spLocks/>
            </p:cNvSpPr>
            <p:nvPr/>
          </p:nvSpPr>
          <p:spPr bwMode="auto">
            <a:xfrm>
              <a:off x="1107" y="1359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8" name="Freeform 67"/>
            <p:cNvSpPr>
              <a:spLocks/>
            </p:cNvSpPr>
            <p:nvPr/>
          </p:nvSpPr>
          <p:spPr bwMode="auto">
            <a:xfrm>
              <a:off x="1253" y="1359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9" name="Freeform 68"/>
            <p:cNvSpPr>
              <a:spLocks/>
            </p:cNvSpPr>
            <p:nvPr/>
          </p:nvSpPr>
          <p:spPr bwMode="auto">
            <a:xfrm>
              <a:off x="1253" y="1359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0" name="Rectangle 69"/>
            <p:cNvSpPr>
              <a:spLocks noChangeArrowheads="1"/>
            </p:cNvSpPr>
            <p:nvPr/>
          </p:nvSpPr>
          <p:spPr bwMode="auto">
            <a:xfrm>
              <a:off x="1255" y="1426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1" name="Rectangle 70"/>
            <p:cNvSpPr>
              <a:spLocks noChangeArrowheads="1"/>
            </p:cNvSpPr>
            <p:nvPr/>
          </p:nvSpPr>
          <p:spPr bwMode="auto">
            <a:xfrm>
              <a:off x="1255" y="1426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2" name="Freeform 71"/>
            <p:cNvSpPr>
              <a:spLocks/>
            </p:cNvSpPr>
            <p:nvPr/>
          </p:nvSpPr>
          <p:spPr bwMode="auto">
            <a:xfrm>
              <a:off x="1401" y="1342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3" name="Freeform 72"/>
            <p:cNvSpPr>
              <a:spLocks/>
            </p:cNvSpPr>
            <p:nvPr/>
          </p:nvSpPr>
          <p:spPr bwMode="auto">
            <a:xfrm>
              <a:off x="1401" y="1342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4" name="Line 73"/>
            <p:cNvSpPr>
              <a:spLocks noChangeShapeType="1"/>
            </p:cNvSpPr>
            <p:nvPr/>
          </p:nvSpPr>
          <p:spPr bwMode="auto">
            <a:xfrm>
              <a:off x="739" y="1477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5" name="Line 74"/>
            <p:cNvSpPr>
              <a:spLocks noChangeShapeType="1"/>
            </p:cNvSpPr>
            <p:nvPr/>
          </p:nvSpPr>
          <p:spPr bwMode="auto">
            <a:xfrm>
              <a:off x="739" y="1646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6" name="Line 75"/>
            <p:cNvSpPr>
              <a:spLocks noChangeShapeType="1"/>
            </p:cNvSpPr>
            <p:nvPr/>
          </p:nvSpPr>
          <p:spPr bwMode="auto">
            <a:xfrm>
              <a:off x="1401" y="1444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7" name="Line 76"/>
            <p:cNvSpPr>
              <a:spLocks noChangeShapeType="1"/>
            </p:cNvSpPr>
            <p:nvPr/>
          </p:nvSpPr>
          <p:spPr bwMode="auto">
            <a:xfrm>
              <a:off x="1401" y="1613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8" name="Oval 77"/>
            <p:cNvSpPr>
              <a:spLocks noChangeArrowheads="1"/>
            </p:cNvSpPr>
            <p:nvPr/>
          </p:nvSpPr>
          <p:spPr bwMode="auto">
            <a:xfrm>
              <a:off x="739" y="1461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9" name="Oval 78"/>
            <p:cNvSpPr>
              <a:spLocks noChangeArrowheads="1"/>
            </p:cNvSpPr>
            <p:nvPr/>
          </p:nvSpPr>
          <p:spPr bwMode="auto">
            <a:xfrm>
              <a:off x="739" y="1461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0" name="Oval 79"/>
            <p:cNvSpPr>
              <a:spLocks noChangeArrowheads="1"/>
            </p:cNvSpPr>
            <p:nvPr/>
          </p:nvSpPr>
          <p:spPr bwMode="auto">
            <a:xfrm>
              <a:off x="739" y="1461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1" name="Oval 80"/>
            <p:cNvSpPr>
              <a:spLocks noChangeArrowheads="1"/>
            </p:cNvSpPr>
            <p:nvPr/>
          </p:nvSpPr>
          <p:spPr bwMode="auto">
            <a:xfrm>
              <a:off x="739" y="1630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2" name="Oval 81"/>
            <p:cNvSpPr>
              <a:spLocks noChangeArrowheads="1"/>
            </p:cNvSpPr>
            <p:nvPr/>
          </p:nvSpPr>
          <p:spPr bwMode="auto">
            <a:xfrm>
              <a:off x="739" y="1630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3" name="Oval 82"/>
            <p:cNvSpPr>
              <a:spLocks noChangeArrowheads="1"/>
            </p:cNvSpPr>
            <p:nvPr/>
          </p:nvSpPr>
          <p:spPr bwMode="auto">
            <a:xfrm>
              <a:off x="739" y="1630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4" name="Oval 83"/>
            <p:cNvSpPr>
              <a:spLocks noChangeArrowheads="1"/>
            </p:cNvSpPr>
            <p:nvPr/>
          </p:nvSpPr>
          <p:spPr bwMode="auto">
            <a:xfrm>
              <a:off x="1605" y="1427"/>
              <a:ext cx="29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5" name="Oval 84"/>
            <p:cNvSpPr>
              <a:spLocks noChangeArrowheads="1"/>
            </p:cNvSpPr>
            <p:nvPr/>
          </p:nvSpPr>
          <p:spPr bwMode="auto">
            <a:xfrm>
              <a:off x="1605" y="1427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6" name="Oval 85"/>
            <p:cNvSpPr>
              <a:spLocks noChangeArrowheads="1"/>
            </p:cNvSpPr>
            <p:nvPr/>
          </p:nvSpPr>
          <p:spPr bwMode="auto">
            <a:xfrm>
              <a:off x="1605" y="1427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7" name="Oval 86"/>
            <p:cNvSpPr>
              <a:spLocks noChangeArrowheads="1"/>
            </p:cNvSpPr>
            <p:nvPr/>
          </p:nvSpPr>
          <p:spPr bwMode="auto">
            <a:xfrm>
              <a:off x="1605" y="1596"/>
              <a:ext cx="29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8" name="Oval 87"/>
            <p:cNvSpPr>
              <a:spLocks noChangeArrowheads="1"/>
            </p:cNvSpPr>
            <p:nvPr/>
          </p:nvSpPr>
          <p:spPr bwMode="auto">
            <a:xfrm>
              <a:off x="1605" y="1596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9" name="Oval 88"/>
            <p:cNvSpPr>
              <a:spLocks noChangeArrowheads="1"/>
            </p:cNvSpPr>
            <p:nvPr/>
          </p:nvSpPr>
          <p:spPr bwMode="auto">
            <a:xfrm>
              <a:off x="1605" y="1596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0" name="Freeform 89"/>
            <p:cNvSpPr>
              <a:spLocks/>
            </p:cNvSpPr>
            <p:nvPr/>
          </p:nvSpPr>
          <p:spPr bwMode="auto">
            <a:xfrm>
              <a:off x="959" y="2198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1" name="Freeform 90"/>
            <p:cNvSpPr>
              <a:spLocks/>
            </p:cNvSpPr>
            <p:nvPr/>
          </p:nvSpPr>
          <p:spPr bwMode="auto">
            <a:xfrm>
              <a:off x="959" y="2198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2" name="Rectangle 91"/>
            <p:cNvSpPr>
              <a:spLocks noChangeArrowheads="1"/>
            </p:cNvSpPr>
            <p:nvPr/>
          </p:nvSpPr>
          <p:spPr bwMode="auto">
            <a:xfrm>
              <a:off x="1089" y="2183"/>
              <a:ext cx="203" cy="352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3" name="Rectangle 92"/>
            <p:cNvSpPr>
              <a:spLocks noChangeArrowheads="1"/>
            </p:cNvSpPr>
            <p:nvPr/>
          </p:nvSpPr>
          <p:spPr bwMode="auto">
            <a:xfrm>
              <a:off x="997" y="2097"/>
              <a:ext cx="387" cy="52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4" name="Line 93"/>
            <p:cNvSpPr>
              <a:spLocks noChangeShapeType="1"/>
            </p:cNvSpPr>
            <p:nvPr/>
          </p:nvSpPr>
          <p:spPr bwMode="auto">
            <a:xfrm>
              <a:off x="1163" y="2181"/>
              <a:ext cx="1" cy="27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5" name="Line 94"/>
            <p:cNvSpPr>
              <a:spLocks noChangeShapeType="1"/>
            </p:cNvSpPr>
            <p:nvPr/>
          </p:nvSpPr>
          <p:spPr bwMode="auto">
            <a:xfrm flipV="1">
              <a:off x="1089" y="2451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6" name="Line 95"/>
            <p:cNvSpPr>
              <a:spLocks noChangeShapeType="1"/>
            </p:cNvSpPr>
            <p:nvPr/>
          </p:nvSpPr>
          <p:spPr bwMode="auto">
            <a:xfrm>
              <a:off x="1162" y="2453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7" name="Line 96"/>
            <p:cNvSpPr>
              <a:spLocks noChangeShapeType="1"/>
            </p:cNvSpPr>
            <p:nvPr/>
          </p:nvSpPr>
          <p:spPr bwMode="auto">
            <a:xfrm flipV="1">
              <a:off x="997" y="2012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8" name="Line 97"/>
            <p:cNvSpPr>
              <a:spLocks noChangeShapeType="1"/>
            </p:cNvSpPr>
            <p:nvPr/>
          </p:nvSpPr>
          <p:spPr bwMode="auto">
            <a:xfrm flipV="1">
              <a:off x="1384" y="2012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9" name="Line 98"/>
            <p:cNvSpPr>
              <a:spLocks noChangeShapeType="1"/>
            </p:cNvSpPr>
            <p:nvPr/>
          </p:nvSpPr>
          <p:spPr bwMode="auto">
            <a:xfrm>
              <a:off x="1070" y="2014"/>
              <a:ext cx="3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0" name="Line 99"/>
            <p:cNvSpPr>
              <a:spLocks noChangeShapeType="1"/>
            </p:cNvSpPr>
            <p:nvPr/>
          </p:nvSpPr>
          <p:spPr bwMode="auto">
            <a:xfrm flipV="1">
              <a:off x="1384" y="2535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1" name="Line 100"/>
            <p:cNvSpPr>
              <a:spLocks noChangeShapeType="1"/>
            </p:cNvSpPr>
            <p:nvPr/>
          </p:nvSpPr>
          <p:spPr bwMode="auto">
            <a:xfrm>
              <a:off x="1458" y="2014"/>
              <a:ext cx="0" cy="52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2" name="Rectangle 101"/>
            <p:cNvSpPr>
              <a:spLocks noChangeArrowheads="1"/>
            </p:cNvSpPr>
            <p:nvPr/>
          </p:nvSpPr>
          <p:spPr bwMode="auto">
            <a:xfrm>
              <a:off x="960" y="2265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3" name="Rectangle 102"/>
            <p:cNvSpPr>
              <a:spLocks noChangeArrowheads="1"/>
            </p:cNvSpPr>
            <p:nvPr/>
          </p:nvSpPr>
          <p:spPr bwMode="auto">
            <a:xfrm>
              <a:off x="960" y="2265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4" name="Freeform 103"/>
            <p:cNvSpPr>
              <a:spLocks/>
            </p:cNvSpPr>
            <p:nvPr/>
          </p:nvSpPr>
          <p:spPr bwMode="auto">
            <a:xfrm>
              <a:off x="1107" y="2181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5" name="Freeform 104"/>
            <p:cNvSpPr>
              <a:spLocks/>
            </p:cNvSpPr>
            <p:nvPr/>
          </p:nvSpPr>
          <p:spPr bwMode="auto">
            <a:xfrm>
              <a:off x="1107" y="2181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6" name="Freeform 105"/>
            <p:cNvSpPr>
              <a:spLocks/>
            </p:cNvSpPr>
            <p:nvPr/>
          </p:nvSpPr>
          <p:spPr bwMode="auto">
            <a:xfrm>
              <a:off x="1253" y="218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7" name="Freeform 106"/>
            <p:cNvSpPr>
              <a:spLocks/>
            </p:cNvSpPr>
            <p:nvPr/>
          </p:nvSpPr>
          <p:spPr bwMode="auto">
            <a:xfrm>
              <a:off x="1253" y="218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8" name="Rectangle 107"/>
            <p:cNvSpPr>
              <a:spLocks noChangeArrowheads="1"/>
            </p:cNvSpPr>
            <p:nvPr/>
          </p:nvSpPr>
          <p:spPr bwMode="auto">
            <a:xfrm>
              <a:off x="1255" y="2248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9" name="Rectangle 108"/>
            <p:cNvSpPr>
              <a:spLocks noChangeArrowheads="1"/>
            </p:cNvSpPr>
            <p:nvPr/>
          </p:nvSpPr>
          <p:spPr bwMode="auto">
            <a:xfrm>
              <a:off x="1255" y="2248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0" name="Freeform 109"/>
            <p:cNvSpPr>
              <a:spLocks/>
            </p:cNvSpPr>
            <p:nvPr/>
          </p:nvSpPr>
          <p:spPr bwMode="auto">
            <a:xfrm>
              <a:off x="1401" y="2164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1" name="Freeform 110"/>
            <p:cNvSpPr>
              <a:spLocks/>
            </p:cNvSpPr>
            <p:nvPr/>
          </p:nvSpPr>
          <p:spPr bwMode="auto">
            <a:xfrm>
              <a:off x="1401" y="2164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2" name="Line 111"/>
            <p:cNvSpPr>
              <a:spLocks noChangeShapeType="1"/>
            </p:cNvSpPr>
            <p:nvPr/>
          </p:nvSpPr>
          <p:spPr bwMode="auto">
            <a:xfrm>
              <a:off x="739" y="2299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3" name="Line 112"/>
            <p:cNvSpPr>
              <a:spLocks noChangeShapeType="1"/>
            </p:cNvSpPr>
            <p:nvPr/>
          </p:nvSpPr>
          <p:spPr bwMode="auto">
            <a:xfrm>
              <a:off x="739" y="2468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4" name="Line 113"/>
            <p:cNvSpPr>
              <a:spLocks noChangeShapeType="1"/>
            </p:cNvSpPr>
            <p:nvPr/>
          </p:nvSpPr>
          <p:spPr bwMode="auto">
            <a:xfrm>
              <a:off x="1401" y="2266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" name="Line 114"/>
            <p:cNvSpPr>
              <a:spLocks noChangeShapeType="1"/>
            </p:cNvSpPr>
            <p:nvPr/>
          </p:nvSpPr>
          <p:spPr bwMode="auto">
            <a:xfrm>
              <a:off x="1401" y="2435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" name="Oval 115"/>
            <p:cNvSpPr>
              <a:spLocks noChangeArrowheads="1"/>
            </p:cNvSpPr>
            <p:nvPr/>
          </p:nvSpPr>
          <p:spPr bwMode="auto">
            <a:xfrm>
              <a:off x="739" y="2283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7" name="Oval 116"/>
            <p:cNvSpPr>
              <a:spLocks noChangeArrowheads="1"/>
            </p:cNvSpPr>
            <p:nvPr/>
          </p:nvSpPr>
          <p:spPr bwMode="auto">
            <a:xfrm>
              <a:off x="739" y="2283"/>
              <a:ext cx="30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8" name="Oval 117"/>
            <p:cNvSpPr>
              <a:spLocks noChangeArrowheads="1"/>
            </p:cNvSpPr>
            <p:nvPr/>
          </p:nvSpPr>
          <p:spPr bwMode="auto">
            <a:xfrm>
              <a:off x="739" y="2283"/>
              <a:ext cx="30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9" name="Oval 118"/>
            <p:cNvSpPr>
              <a:spLocks noChangeArrowheads="1"/>
            </p:cNvSpPr>
            <p:nvPr/>
          </p:nvSpPr>
          <p:spPr bwMode="auto">
            <a:xfrm>
              <a:off x="739" y="2452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0" name="Oval 119"/>
            <p:cNvSpPr>
              <a:spLocks noChangeArrowheads="1"/>
            </p:cNvSpPr>
            <p:nvPr/>
          </p:nvSpPr>
          <p:spPr bwMode="auto">
            <a:xfrm>
              <a:off x="739" y="2452"/>
              <a:ext cx="30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1" name="Oval 120"/>
            <p:cNvSpPr>
              <a:spLocks noChangeArrowheads="1"/>
            </p:cNvSpPr>
            <p:nvPr/>
          </p:nvSpPr>
          <p:spPr bwMode="auto">
            <a:xfrm>
              <a:off x="739" y="2452"/>
              <a:ext cx="30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2" name="Oval 121"/>
            <p:cNvSpPr>
              <a:spLocks noChangeArrowheads="1"/>
            </p:cNvSpPr>
            <p:nvPr/>
          </p:nvSpPr>
          <p:spPr bwMode="auto">
            <a:xfrm>
              <a:off x="1605" y="2248"/>
              <a:ext cx="29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3" name="Oval 122"/>
            <p:cNvSpPr>
              <a:spLocks noChangeArrowheads="1"/>
            </p:cNvSpPr>
            <p:nvPr/>
          </p:nvSpPr>
          <p:spPr bwMode="auto">
            <a:xfrm>
              <a:off x="1605" y="2248"/>
              <a:ext cx="29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4" name="Oval 123"/>
            <p:cNvSpPr>
              <a:spLocks noChangeArrowheads="1"/>
            </p:cNvSpPr>
            <p:nvPr/>
          </p:nvSpPr>
          <p:spPr bwMode="auto">
            <a:xfrm>
              <a:off x="1605" y="2248"/>
              <a:ext cx="29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5" name="Oval 124"/>
            <p:cNvSpPr>
              <a:spLocks noChangeArrowheads="1"/>
            </p:cNvSpPr>
            <p:nvPr/>
          </p:nvSpPr>
          <p:spPr bwMode="auto">
            <a:xfrm>
              <a:off x="1605" y="2417"/>
              <a:ext cx="29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6" name="Oval 125"/>
            <p:cNvSpPr>
              <a:spLocks noChangeArrowheads="1"/>
            </p:cNvSpPr>
            <p:nvPr/>
          </p:nvSpPr>
          <p:spPr bwMode="auto">
            <a:xfrm>
              <a:off x="1605" y="2417"/>
              <a:ext cx="29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7" name="Oval 126"/>
            <p:cNvSpPr>
              <a:spLocks noChangeArrowheads="1"/>
            </p:cNvSpPr>
            <p:nvPr/>
          </p:nvSpPr>
          <p:spPr bwMode="auto">
            <a:xfrm>
              <a:off x="1605" y="2417"/>
              <a:ext cx="29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8" name="Freeform 127"/>
            <p:cNvSpPr>
              <a:spLocks/>
            </p:cNvSpPr>
            <p:nvPr/>
          </p:nvSpPr>
          <p:spPr bwMode="auto">
            <a:xfrm>
              <a:off x="959" y="302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9" name="Freeform 128"/>
            <p:cNvSpPr>
              <a:spLocks/>
            </p:cNvSpPr>
            <p:nvPr/>
          </p:nvSpPr>
          <p:spPr bwMode="auto">
            <a:xfrm>
              <a:off x="959" y="302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0" name="Rectangle 129"/>
            <p:cNvSpPr>
              <a:spLocks noChangeArrowheads="1"/>
            </p:cNvSpPr>
            <p:nvPr/>
          </p:nvSpPr>
          <p:spPr bwMode="auto">
            <a:xfrm>
              <a:off x="1089" y="3006"/>
              <a:ext cx="203" cy="35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1" name="Rectangle 130"/>
            <p:cNvSpPr>
              <a:spLocks noChangeArrowheads="1"/>
            </p:cNvSpPr>
            <p:nvPr/>
          </p:nvSpPr>
          <p:spPr bwMode="auto">
            <a:xfrm>
              <a:off x="997" y="2919"/>
              <a:ext cx="387" cy="524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2" name="Line 131"/>
            <p:cNvSpPr>
              <a:spLocks noChangeShapeType="1"/>
            </p:cNvSpPr>
            <p:nvPr/>
          </p:nvSpPr>
          <p:spPr bwMode="auto">
            <a:xfrm>
              <a:off x="1163" y="3004"/>
              <a:ext cx="1" cy="27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3" name="Line 132"/>
            <p:cNvSpPr>
              <a:spLocks noChangeShapeType="1"/>
            </p:cNvSpPr>
            <p:nvPr/>
          </p:nvSpPr>
          <p:spPr bwMode="auto">
            <a:xfrm flipV="1">
              <a:off x="1089" y="3274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4" name="Line 133"/>
            <p:cNvSpPr>
              <a:spLocks noChangeShapeType="1"/>
            </p:cNvSpPr>
            <p:nvPr/>
          </p:nvSpPr>
          <p:spPr bwMode="auto">
            <a:xfrm>
              <a:off x="1162" y="3276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5" name="Line 134"/>
            <p:cNvSpPr>
              <a:spLocks noChangeShapeType="1"/>
            </p:cNvSpPr>
            <p:nvPr/>
          </p:nvSpPr>
          <p:spPr bwMode="auto">
            <a:xfrm flipV="1">
              <a:off x="997" y="2835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6" name="Line 135"/>
            <p:cNvSpPr>
              <a:spLocks noChangeShapeType="1"/>
            </p:cNvSpPr>
            <p:nvPr/>
          </p:nvSpPr>
          <p:spPr bwMode="auto">
            <a:xfrm flipV="1">
              <a:off x="1384" y="2835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7" name="Line 136"/>
            <p:cNvSpPr>
              <a:spLocks noChangeShapeType="1"/>
            </p:cNvSpPr>
            <p:nvPr/>
          </p:nvSpPr>
          <p:spPr bwMode="auto">
            <a:xfrm>
              <a:off x="1070" y="2837"/>
              <a:ext cx="3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8" name="Line 137"/>
            <p:cNvSpPr>
              <a:spLocks noChangeShapeType="1"/>
            </p:cNvSpPr>
            <p:nvPr/>
          </p:nvSpPr>
          <p:spPr bwMode="auto">
            <a:xfrm flipV="1">
              <a:off x="1384" y="3359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9" name="Line 138"/>
            <p:cNvSpPr>
              <a:spLocks noChangeShapeType="1"/>
            </p:cNvSpPr>
            <p:nvPr/>
          </p:nvSpPr>
          <p:spPr bwMode="auto">
            <a:xfrm>
              <a:off x="1458" y="2837"/>
              <a:ext cx="0" cy="52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0" name="Rectangle 139"/>
            <p:cNvSpPr>
              <a:spLocks noChangeArrowheads="1"/>
            </p:cNvSpPr>
            <p:nvPr/>
          </p:nvSpPr>
          <p:spPr bwMode="auto">
            <a:xfrm>
              <a:off x="960" y="3088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1" name="Rectangle 140"/>
            <p:cNvSpPr>
              <a:spLocks noChangeArrowheads="1"/>
            </p:cNvSpPr>
            <p:nvPr/>
          </p:nvSpPr>
          <p:spPr bwMode="auto">
            <a:xfrm>
              <a:off x="960" y="3088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2" name="Freeform 141"/>
            <p:cNvSpPr>
              <a:spLocks/>
            </p:cNvSpPr>
            <p:nvPr/>
          </p:nvSpPr>
          <p:spPr bwMode="auto">
            <a:xfrm>
              <a:off x="1107" y="3004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0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3" name="Freeform 142"/>
            <p:cNvSpPr>
              <a:spLocks/>
            </p:cNvSpPr>
            <p:nvPr/>
          </p:nvSpPr>
          <p:spPr bwMode="auto">
            <a:xfrm>
              <a:off x="1107" y="3004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0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0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4" name="Freeform 143"/>
            <p:cNvSpPr>
              <a:spLocks/>
            </p:cNvSpPr>
            <p:nvPr/>
          </p:nvSpPr>
          <p:spPr bwMode="auto">
            <a:xfrm>
              <a:off x="1253" y="3004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5" name="Freeform 144"/>
            <p:cNvSpPr>
              <a:spLocks/>
            </p:cNvSpPr>
            <p:nvPr/>
          </p:nvSpPr>
          <p:spPr bwMode="auto">
            <a:xfrm>
              <a:off x="1253" y="3004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6" name="Rectangle 145"/>
            <p:cNvSpPr>
              <a:spLocks noChangeArrowheads="1"/>
            </p:cNvSpPr>
            <p:nvPr/>
          </p:nvSpPr>
          <p:spPr bwMode="auto">
            <a:xfrm>
              <a:off x="1255" y="3071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7" name="Rectangle 146"/>
            <p:cNvSpPr>
              <a:spLocks noChangeArrowheads="1"/>
            </p:cNvSpPr>
            <p:nvPr/>
          </p:nvSpPr>
          <p:spPr bwMode="auto">
            <a:xfrm>
              <a:off x="1255" y="3071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8" name="Freeform 147"/>
            <p:cNvSpPr>
              <a:spLocks/>
            </p:cNvSpPr>
            <p:nvPr/>
          </p:nvSpPr>
          <p:spPr bwMode="auto">
            <a:xfrm>
              <a:off x="1401" y="2987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2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9" name="Freeform 148"/>
            <p:cNvSpPr>
              <a:spLocks/>
            </p:cNvSpPr>
            <p:nvPr/>
          </p:nvSpPr>
          <p:spPr bwMode="auto">
            <a:xfrm>
              <a:off x="1401" y="2987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2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0" name="Line 149"/>
            <p:cNvSpPr>
              <a:spLocks noChangeShapeType="1"/>
            </p:cNvSpPr>
            <p:nvPr/>
          </p:nvSpPr>
          <p:spPr bwMode="auto">
            <a:xfrm>
              <a:off x="739" y="3123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1" name="Line 150"/>
            <p:cNvSpPr>
              <a:spLocks noChangeShapeType="1"/>
            </p:cNvSpPr>
            <p:nvPr/>
          </p:nvSpPr>
          <p:spPr bwMode="auto">
            <a:xfrm>
              <a:off x="739" y="3292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2" name="Line 151"/>
            <p:cNvSpPr>
              <a:spLocks noChangeShapeType="1"/>
            </p:cNvSpPr>
            <p:nvPr/>
          </p:nvSpPr>
          <p:spPr bwMode="auto">
            <a:xfrm>
              <a:off x="1401" y="3088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3" name="Line 152"/>
            <p:cNvSpPr>
              <a:spLocks noChangeShapeType="1"/>
            </p:cNvSpPr>
            <p:nvPr/>
          </p:nvSpPr>
          <p:spPr bwMode="auto">
            <a:xfrm>
              <a:off x="1401" y="3257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4" name="Oval 153"/>
            <p:cNvSpPr>
              <a:spLocks noChangeArrowheads="1"/>
            </p:cNvSpPr>
            <p:nvPr/>
          </p:nvSpPr>
          <p:spPr bwMode="auto">
            <a:xfrm>
              <a:off x="739" y="3106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5" name="Oval 154"/>
            <p:cNvSpPr>
              <a:spLocks noChangeArrowheads="1"/>
            </p:cNvSpPr>
            <p:nvPr/>
          </p:nvSpPr>
          <p:spPr bwMode="auto">
            <a:xfrm>
              <a:off x="739" y="3106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6" name="Oval 155"/>
            <p:cNvSpPr>
              <a:spLocks noChangeArrowheads="1"/>
            </p:cNvSpPr>
            <p:nvPr/>
          </p:nvSpPr>
          <p:spPr bwMode="auto">
            <a:xfrm>
              <a:off x="739" y="3106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7" name="Oval 156"/>
            <p:cNvSpPr>
              <a:spLocks noChangeArrowheads="1"/>
            </p:cNvSpPr>
            <p:nvPr/>
          </p:nvSpPr>
          <p:spPr bwMode="auto">
            <a:xfrm>
              <a:off x="739" y="3274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8" name="Oval 157"/>
            <p:cNvSpPr>
              <a:spLocks noChangeArrowheads="1"/>
            </p:cNvSpPr>
            <p:nvPr/>
          </p:nvSpPr>
          <p:spPr bwMode="auto">
            <a:xfrm>
              <a:off x="739" y="3274"/>
              <a:ext cx="30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9" name="Oval 158"/>
            <p:cNvSpPr>
              <a:spLocks noChangeArrowheads="1"/>
            </p:cNvSpPr>
            <p:nvPr/>
          </p:nvSpPr>
          <p:spPr bwMode="auto">
            <a:xfrm>
              <a:off x="739" y="3274"/>
              <a:ext cx="30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0" name="Oval 159"/>
            <p:cNvSpPr>
              <a:spLocks noChangeArrowheads="1"/>
            </p:cNvSpPr>
            <p:nvPr/>
          </p:nvSpPr>
          <p:spPr bwMode="auto">
            <a:xfrm>
              <a:off x="1605" y="3072"/>
              <a:ext cx="29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1" name="Oval 160"/>
            <p:cNvSpPr>
              <a:spLocks noChangeArrowheads="1"/>
            </p:cNvSpPr>
            <p:nvPr/>
          </p:nvSpPr>
          <p:spPr bwMode="auto">
            <a:xfrm>
              <a:off x="1605" y="3072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2" name="Oval 161"/>
            <p:cNvSpPr>
              <a:spLocks noChangeArrowheads="1"/>
            </p:cNvSpPr>
            <p:nvPr/>
          </p:nvSpPr>
          <p:spPr bwMode="auto">
            <a:xfrm>
              <a:off x="1605" y="3072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3" name="Oval 162"/>
            <p:cNvSpPr>
              <a:spLocks noChangeArrowheads="1"/>
            </p:cNvSpPr>
            <p:nvPr/>
          </p:nvSpPr>
          <p:spPr bwMode="auto">
            <a:xfrm>
              <a:off x="1605" y="3241"/>
              <a:ext cx="29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4" name="Oval 163"/>
            <p:cNvSpPr>
              <a:spLocks noChangeArrowheads="1"/>
            </p:cNvSpPr>
            <p:nvPr/>
          </p:nvSpPr>
          <p:spPr bwMode="auto">
            <a:xfrm>
              <a:off x="1605" y="3241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5" name="Oval 164"/>
            <p:cNvSpPr>
              <a:spLocks noChangeArrowheads="1"/>
            </p:cNvSpPr>
            <p:nvPr/>
          </p:nvSpPr>
          <p:spPr bwMode="auto">
            <a:xfrm>
              <a:off x="1605" y="3241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6" name="Line 165"/>
            <p:cNvSpPr>
              <a:spLocks noChangeShapeType="1"/>
            </p:cNvSpPr>
            <p:nvPr/>
          </p:nvSpPr>
          <p:spPr bwMode="auto">
            <a:xfrm>
              <a:off x="2595" y="1754"/>
              <a:ext cx="2769" cy="1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7" name="Rectangle 166"/>
            <p:cNvSpPr>
              <a:spLocks noChangeArrowheads="1"/>
            </p:cNvSpPr>
            <p:nvPr/>
          </p:nvSpPr>
          <p:spPr bwMode="auto">
            <a:xfrm>
              <a:off x="2730" y="1601"/>
              <a:ext cx="351" cy="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8" name="Rectangle 167"/>
            <p:cNvSpPr>
              <a:spLocks noChangeArrowheads="1"/>
            </p:cNvSpPr>
            <p:nvPr/>
          </p:nvSpPr>
          <p:spPr bwMode="auto">
            <a:xfrm>
              <a:off x="2731" y="1601"/>
              <a:ext cx="350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9" name="Line 168"/>
            <p:cNvSpPr>
              <a:spLocks noChangeShapeType="1"/>
            </p:cNvSpPr>
            <p:nvPr/>
          </p:nvSpPr>
          <p:spPr bwMode="auto">
            <a:xfrm>
              <a:off x="2595" y="2321"/>
              <a:ext cx="2763" cy="1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0" name="Line 169"/>
            <p:cNvSpPr>
              <a:spLocks noChangeShapeType="1"/>
            </p:cNvSpPr>
            <p:nvPr/>
          </p:nvSpPr>
          <p:spPr bwMode="auto">
            <a:xfrm>
              <a:off x="3761" y="1754"/>
              <a:ext cx="1" cy="56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1" name="Line 170"/>
            <p:cNvSpPr>
              <a:spLocks noChangeShapeType="1"/>
            </p:cNvSpPr>
            <p:nvPr/>
          </p:nvSpPr>
          <p:spPr bwMode="auto">
            <a:xfrm>
              <a:off x="4153" y="1754"/>
              <a:ext cx="1" cy="56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2" name="Rectangle 171"/>
            <p:cNvSpPr>
              <a:spLocks noChangeArrowheads="1"/>
            </p:cNvSpPr>
            <p:nvPr/>
          </p:nvSpPr>
          <p:spPr bwMode="auto">
            <a:xfrm>
              <a:off x="4425" y="1657"/>
              <a:ext cx="745" cy="7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3" name="Rectangle 172"/>
            <p:cNvSpPr>
              <a:spLocks noChangeArrowheads="1"/>
            </p:cNvSpPr>
            <p:nvPr/>
          </p:nvSpPr>
          <p:spPr bwMode="auto">
            <a:xfrm>
              <a:off x="4426" y="1657"/>
              <a:ext cx="745" cy="746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4" name="Rectangle 173"/>
            <p:cNvSpPr>
              <a:spLocks noChangeArrowheads="1"/>
            </p:cNvSpPr>
            <p:nvPr/>
          </p:nvSpPr>
          <p:spPr bwMode="auto">
            <a:xfrm>
              <a:off x="4689" y="1731"/>
              <a:ext cx="2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Ideal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55" name="Rectangle 174"/>
            <p:cNvSpPr>
              <a:spLocks noChangeArrowheads="1"/>
            </p:cNvSpPr>
            <p:nvPr/>
          </p:nvSpPr>
          <p:spPr bwMode="auto">
            <a:xfrm>
              <a:off x="4524" y="1858"/>
              <a:ext cx="6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Transformer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56" name="Oval 175"/>
            <p:cNvSpPr>
              <a:spLocks noChangeArrowheads="1"/>
            </p:cNvSpPr>
            <p:nvPr/>
          </p:nvSpPr>
          <p:spPr bwMode="auto">
            <a:xfrm>
              <a:off x="5338" y="2298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7" name="Oval 176"/>
            <p:cNvSpPr>
              <a:spLocks noChangeArrowheads="1"/>
            </p:cNvSpPr>
            <p:nvPr/>
          </p:nvSpPr>
          <p:spPr bwMode="auto">
            <a:xfrm>
              <a:off x="5338" y="2298"/>
              <a:ext cx="39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8" name="Oval 177"/>
            <p:cNvSpPr>
              <a:spLocks noChangeArrowheads="1"/>
            </p:cNvSpPr>
            <p:nvPr/>
          </p:nvSpPr>
          <p:spPr bwMode="auto">
            <a:xfrm>
              <a:off x="5338" y="2298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9" name="Oval 178"/>
            <p:cNvSpPr>
              <a:spLocks noChangeArrowheads="1"/>
            </p:cNvSpPr>
            <p:nvPr/>
          </p:nvSpPr>
          <p:spPr bwMode="auto">
            <a:xfrm>
              <a:off x="2582" y="1731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0" name="Oval 179"/>
            <p:cNvSpPr>
              <a:spLocks noChangeArrowheads="1"/>
            </p:cNvSpPr>
            <p:nvPr/>
          </p:nvSpPr>
          <p:spPr bwMode="auto">
            <a:xfrm>
              <a:off x="2582" y="1731"/>
              <a:ext cx="39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1" name="Oval 180"/>
            <p:cNvSpPr>
              <a:spLocks noChangeArrowheads="1"/>
            </p:cNvSpPr>
            <p:nvPr/>
          </p:nvSpPr>
          <p:spPr bwMode="auto">
            <a:xfrm>
              <a:off x="2582" y="1731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2" name="Oval 181"/>
            <p:cNvSpPr>
              <a:spLocks noChangeArrowheads="1"/>
            </p:cNvSpPr>
            <p:nvPr/>
          </p:nvSpPr>
          <p:spPr bwMode="auto">
            <a:xfrm>
              <a:off x="5345" y="1735"/>
              <a:ext cx="38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3" name="Oval 182"/>
            <p:cNvSpPr>
              <a:spLocks noChangeArrowheads="1"/>
            </p:cNvSpPr>
            <p:nvPr/>
          </p:nvSpPr>
          <p:spPr bwMode="auto">
            <a:xfrm>
              <a:off x="5345" y="1735"/>
              <a:ext cx="38" cy="41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4" name="Oval 183"/>
            <p:cNvSpPr>
              <a:spLocks noChangeArrowheads="1"/>
            </p:cNvSpPr>
            <p:nvPr/>
          </p:nvSpPr>
          <p:spPr bwMode="auto">
            <a:xfrm>
              <a:off x="5345" y="1735"/>
              <a:ext cx="38" cy="41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5" name="Oval 184"/>
            <p:cNvSpPr>
              <a:spLocks noChangeArrowheads="1"/>
            </p:cNvSpPr>
            <p:nvPr/>
          </p:nvSpPr>
          <p:spPr bwMode="auto">
            <a:xfrm>
              <a:off x="2589" y="2295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6" name="Oval 185"/>
            <p:cNvSpPr>
              <a:spLocks noChangeArrowheads="1"/>
            </p:cNvSpPr>
            <p:nvPr/>
          </p:nvSpPr>
          <p:spPr bwMode="auto">
            <a:xfrm>
              <a:off x="2589" y="2295"/>
              <a:ext cx="39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7" name="Oval 186"/>
            <p:cNvSpPr>
              <a:spLocks noChangeArrowheads="1"/>
            </p:cNvSpPr>
            <p:nvPr/>
          </p:nvSpPr>
          <p:spPr bwMode="auto">
            <a:xfrm>
              <a:off x="2589" y="2295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8" name="Line 187"/>
            <p:cNvSpPr>
              <a:spLocks noChangeShapeType="1"/>
            </p:cNvSpPr>
            <p:nvPr/>
          </p:nvSpPr>
          <p:spPr bwMode="auto">
            <a:xfrm flipV="1">
              <a:off x="4867" y="2280"/>
              <a:ext cx="14" cy="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9" name="Line 188"/>
            <p:cNvSpPr>
              <a:spLocks noChangeShapeType="1"/>
            </p:cNvSpPr>
            <p:nvPr/>
          </p:nvSpPr>
          <p:spPr bwMode="auto">
            <a:xfrm>
              <a:off x="4881" y="2283"/>
              <a:ext cx="21" cy="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0" name="Line 189"/>
            <p:cNvSpPr>
              <a:spLocks noChangeShapeType="1"/>
            </p:cNvSpPr>
            <p:nvPr/>
          </p:nvSpPr>
          <p:spPr bwMode="auto">
            <a:xfrm flipV="1">
              <a:off x="4904" y="2206"/>
              <a:ext cx="28" cy="1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1" name="Line 190"/>
            <p:cNvSpPr>
              <a:spLocks noChangeShapeType="1"/>
            </p:cNvSpPr>
            <p:nvPr/>
          </p:nvSpPr>
          <p:spPr bwMode="auto">
            <a:xfrm>
              <a:off x="4932" y="2206"/>
              <a:ext cx="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2" name="Line 191"/>
            <p:cNvSpPr>
              <a:spLocks noChangeShapeType="1"/>
            </p:cNvSpPr>
            <p:nvPr/>
          </p:nvSpPr>
          <p:spPr bwMode="auto">
            <a:xfrm>
              <a:off x="4845" y="2190"/>
              <a:ext cx="17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3" name="Rectangle 192"/>
            <p:cNvSpPr>
              <a:spLocks noChangeArrowheads="1"/>
            </p:cNvSpPr>
            <p:nvPr/>
          </p:nvSpPr>
          <p:spPr bwMode="auto">
            <a:xfrm>
              <a:off x="4939" y="2212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4" name="Rectangle 193"/>
            <p:cNvSpPr>
              <a:spLocks noChangeArrowheads="1"/>
            </p:cNvSpPr>
            <p:nvPr/>
          </p:nvSpPr>
          <p:spPr bwMode="auto">
            <a:xfrm>
              <a:off x="4959" y="2044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5" name="Rectangle 194"/>
            <p:cNvSpPr>
              <a:spLocks noChangeArrowheads="1"/>
            </p:cNvSpPr>
            <p:nvPr/>
          </p:nvSpPr>
          <p:spPr bwMode="auto">
            <a:xfrm>
              <a:off x="4788" y="2117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6" name="Rectangle 195"/>
            <p:cNvSpPr>
              <a:spLocks noChangeArrowheads="1"/>
            </p:cNvSpPr>
            <p:nvPr/>
          </p:nvSpPr>
          <p:spPr bwMode="auto">
            <a:xfrm>
              <a:off x="4762" y="2117"/>
              <a:ext cx="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7" name="Rectangle 196"/>
            <p:cNvSpPr>
              <a:spLocks noChangeArrowheads="1"/>
            </p:cNvSpPr>
            <p:nvPr/>
          </p:nvSpPr>
          <p:spPr bwMode="auto">
            <a:xfrm>
              <a:off x="4714" y="2117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8" name="Rectangle 197"/>
            <p:cNvSpPr>
              <a:spLocks noChangeArrowheads="1"/>
            </p:cNvSpPr>
            <p:nvPr/>
          </p:nvSpPr>
          <p:spPr bwMode="auto">
            <a:xfrm>
              <a:off x="4667" y="2117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79" name="Rectangle 198"/>
            <p:cNvSpPr>
              <a:spLocks noChangeArrowheads="1"/>
            </p:cNvSpPr>
            <p:nvPr/>
          </p:nvSpPr>
          <p:spPr bwMode="auto">
            <a:xfrm>
              <a:off x="4860" y="2045"/>
              <a:ext cx="13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0" name="Rectangle 199"/>
            <p:cNvSpPr>
              <a:spLocks noChangeArrowheads="1"/>
            </p:cNvSpPr>
            <p:nvPr/>
          </p:nvSpPr>
          <p:spPr bwMode="auto">
            <a:xfrm>
              <a:off x="4575" y="2118"/>
              <a:ext cx="13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1" name="Rectangle 200"/>
            <p:cNvSpPr>
              <a:spLocks noChangeArrowheads="1"/>
            </p:cNvSpPr>
            <p:nvPr/>
          </p:nvSpPr>
          <p:spPr bwMode="auto">
            <a:xfrm>
              <a:off x="3175" y="1601"/>
              <a:ext cx="349" cy="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2" name="Rectangle 201"/>
            <p:cNvSpPr>
              <a:spLocks noChangeArrowheads="1"/>
            </p:cNvSpPr>
            <p:nvPr/>
          </p:nvSpPr>
          <p:spPr bwMode="auto">
            <a:xfrm>
              <a:off x="3175" y="1601"/>
              <a:ext cx="350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3" name="Rectangle 202"/>
            <p:cNvSpPr>
              <a:spLocks noChangeArrowheads="1"/>
            </p:cNvSpPr>
            <p:nvPr/>
          </p:nvSpPr>
          <p:spPr bwMode="auto">
            <a:xfrm>
              <a:off x="3425" y="1679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4" name="Rectangle 203"/>
            <p:cNvSpPr>
              <a:spLocks noChangeArrowheads="1"/>
            </p:cNvSpPr>
            <p:nvPr/>
          </p:nvSpPr>
          <p:spPr bwMode="auto">
            <a:xfrm>
              <a:off x="3268" y="1681"/>
              <a:ext cx="20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85" name="Rectangle 204"/>
            <p:cNvSpPr>
              <a:spLocks noChangeArrowheads="1"/>
            </p:cNvSpPr>
            <p:nvPr/>
          </p:nvSpPr>
          <p:spPr bwMode="auto">
            <a:xfrm>
              <a:off x="3586" y="1892"/>
              <a:ext cx="351" cy="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6" name="Rectangle 205"/>
            <p:cNvSpPr>
              <a:spLocks noChangeArrowheads="1"/>
            </p:cNvSpPr>
            <p:nvPr/>
          </p:nvSpPr>
          <p:spPr bwMode="auto">
            <a:xfrm>
              <a:off x="3587" y="1892"/>
              <a:ext cx="350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7" name="Rectangle 206"/>
            <p:cNvSpPr>
              <a:spLocks noChangeArrowheads="1"/>
            </p:cNvSpPr>
            <p:nvPr/>
          </p:nvSpPr>
          <p:spPr bwMode="auto">
            <a:xfrm>
              <a:off x="3851" y="1981"/>
              <a:ext cx="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Rectangle 208"/>
          <p:cNvSpPr>
            <a:spLocks noChangeArrowheads="1"/>
          </p:cNvSpPr>
          <p:nvPr/>
        </p:nvSpPr>
        <p:spPr bwMode="auto">
          <a:xfrm>
            <a:off x="5840413" y="2763787"/>
            <a:ext cx="3571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09"/>
          <p:cNvSpPr>
            <a:spLocks noChangeArrowheads="1"/>
          </p:cNvSpPr>
          <p:nvPr/>
        </p:nvSpPr>
        <p:spPr bwMode="auto">
          <a:xfrm>
            <a:off x="6321425" y="2620912"/>
            <a:ext cx="555625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10"/>
          <p:cNvSpPr>
            <a:spLocks noChangeArrowheads="1"/>
          </p:cNvSpPr>
          <p:nvPr/>
        </p:nvSpPr>
        <p:spPr bwMode="auto">
          <a:xfrm>
            <a:off x="6321425" y="2620912"/>
            <a:ext cx="557213" cy="5270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211"/>
          <p:cNvSpPr>
            <a:spLocks noChangeArrowheads="1"/>
          </p:cNvSpPr>
          <p:nvPr/>
        </p:nvSpPr>
        <p:spPr bwMode="auto">
          <a:xfrm>
            <a:off x="6780213" y="2744737"/>
            <a:ext cx="128588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12"/>
          <p:cNvSpPr>
            <a:spLocks noChangeArrowheads="1"/>
          </p:cNvSpPr>
          <p:nvPr/>
        </p:nvSpPr>
        <p:spPr bwMode="auto">
          <a:xfrm>
            <a:off x="6454775" y="2747912"/>
            <a:ext cx="4079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13"/>
          <p:cNvSpPr>
            <a:spLocks noChangeArrowheads="1"/>
          </p:cNvSpPr>
          <p:nvPr/>
        </p:nvSpPr>
        <p:spPr bwMode="auto">
          <a:xfrm>
            <a:off x="3844925" y="2292300"/>
            <a:ext cx="252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14"/>
          <p:cNvSpPr>
            <a:spLocks noChangeArrowheads="1"/>
          </p:cNvSpPr>
          <p:nvPr/>
        </p:nvSpPr>
        <p:spPr bwMode="auto">
          <a:xfrm>
            <a:off x="3844925" y="3162250"/>
            <a:ext cx="265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15"/>
          <p:cNvSpPr>
            <a:spLocks noChangeArrowheads="1"/>
          </p:cNvSpPr>
          <p:nvPr/>
        </p:nvSpPr>
        <p:spPr bwMode="auto">
          <a:xfrm>
            <a:off x="4722813" y="2276425"/>
            <a:ext cx="200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16"/>
          <p:cNvSpPr>
            <a:spLocks noChangeArrowheads="1"/>
          </p:cNvSpPr>
          <p:nvPr/>
        </p:nvSpPr>
        <p:spPr bwMode="auto">
          <a:xfrm>
            <a:off x="4510088" y="2279600"/>
            <a:ext cx="317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Text Box 4"/>
          <p:cNvSpPr txBox="1">
            <a:spLocks noChangeArrowheads="1"/>
          </p:cNvSpPr>
          <p:nvPr/>
        </p:nvSpPr>
        <p:spPr bwMode="auto">
          <a:xfrm>
            <a:off x="846931" y="609600"/>
            <a:ext cx="7413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For Modeling a </a:t>
            </a:r>
            <a:r>
              <a:rPr lang="en-US" altLang="en-US" b="1" dirty="0" smtClean="0">
                <a:solidFill>
                  <a:srgbClr val="FF0000"/>
                </a:solidFill>
              </a:rPr>
              <a:t>Wye-Delta</a:t>
            </a:r>
            <a:r>
              <a:rPr lang="en-US" altLang="en-US" b="1" dirty="0" smtClean="0"/>
              <a:t> Connection, Convert </a:t>
            </a:r>
            <a:r>
              <a:rPr lang="en-US" altLang="en-US" b="1" dirty="0"/>
              <a:t>the Transformer to Equivalent Wye-Wye</a:t>
            </a:r>
          </a:p>
        </p:txBody>
      </p:sp>
      <p:sp>
        <p:nvSpPr>
          <p:cNvPr id="261" name="Rectangle 204"/>
          <p:cNvSpPr>
            <a:spLocks noChangeArrowheads="1"/>
          </p:cNvSpPr>
          <p:nvPr/>
        </p:nvSpPr>
        <p:spPr bwMode="auto">
          <a:xfrm>
            <a:off x="4377531" y="1698576"/>
            <a:ext cx="36814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600" b="1" dirty="0" smtClean="0">
                <a:solidFill>
                  <a:srgbClr val="000000"/>
                </a:solidFill>
              </a:rPr>
              <a:t>Wye-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Equivalent One-</a:t>
            </a:r>
            <a:r>
              <a:rPr lang="en-US" altLang="en-US" sz="1600" b="1" dirty="0" smtClean="0">
                <a:solidFill>
                  <a:srgbClr val="000000"/>
                </a:solidFill>
              </a:rPr>
              <a:t>Line Model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65" name="Group 334"/>
          <p:cNvGrpSpPr>
            <a:grpSpLocks/>
          </p:cNvGrpSpPr>
          <p:nvPr/>
        </p:nvGrpSpPr>
        <p:grpSpPr bwMode="auto">
          <a:xfrm>
            <a:off x="3798888" y="3686127"/>
            <a:ext cx="4838700" cy="1492250"/>
            <a:chOff x="2517" y="2627"/>
            <a:chExt cx="3048" cy="940"/>
          </a:xfrm>
        </p:grpSpPr>
        <p:sp>
          <p:nvSpPr>
            <p:cNvPr id="266" name="Text Box 320"/>
            <p:cNvSpPr txBox="1">
              <a:spLocks noChangeArrowheads="1"/>
            </p:cNvSpPr>
            <p:nvPr/>
          </p:nvSpPr>
          <p:spPr bwMode="auto">
            <a:xfrm>
              <a:off x="2517" y="2627"/>
              <a:ext cx="3048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15888" indent="-115888" eaLnBrk="1" hangingPunct="1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sz="1400" b="1" dirty="0"/>
                <a:t>Reflect to side 2 using three-phase bank 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line-to-line</a:t>
              </a:r>
              <a:r>
                <a:rPr lang="en-US" altLang="en-US" sz="1400" b="1" dirty="0"/>
                <a:t> turns </a:t>
              </a:r>
              <a:r>
                <a:rPr lang="en-US" altLang="en-US" sz="1400" b="1" dirty="0" smtClean="0"/>
                <a:t>ratio                        </a:t>
              </a:r>
            </a:p>
            <a:p>
              <a:pPr marL="115888" indent="-115888" eaLnBrk="1" hangingPunct="1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sz="1400" b="1" dirty="0"/>
                <a:t>Has 30° degree phase shift due to line-to-neutral to line-to-line relationship.  ANSI standard requires the transformer to be labeled such that high-voltage side leads the low-voltage side by 30°</a:t>
              </a:r>
            </a:p>
          </p:txBody>
        </p:sp>
        <p:graphicFrame>
          <p:nvGraphicFramePr>
            <p:cNvPr id="267" name="Object 3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5207379"/>
                </p:ext>
              </p:extLst>
            </p:nvPr>
          </p:nvGraphicFramePr>
          <p:xfrm>
            <a:off x="3210" y="2769"/>
            <a:ext cx="678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3" name="Equation" r:id="rId3" imgW="825500" imgH="228600" progId="Equation.3">
                    <p:embed/>
                  </p:oleObj>
                </mc:Choice>
                <mc:Fallback>
                  <p:oleObj name="Equation" r:id="rId3" imgW="825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2769"/>
                          <a:ext cx="678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9" name="Text Box 324"/>
          <p:cNvSpPr txBox="1">
            <a:spLocks noChangeArrowheads="1"/>
          </p:cNvSpPr>
          <p:nvPr/>
        </p:nvSpPr>
        <p:spPr bwMode="auto">
          <a:xfrm>
            <a:off x="685800" y="5715000"/>
            <a:ext cx="7799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 smtClean="0"/>
              <a:t>Thus, </a:t>
            </a:r>
            <a:r>
              <a:rPr lang="en-US" altLang="en-US" sz="1400" b="1" dirty="0"/>
              <a:t>for all configurations, </a:t>
            </a:r>
            <a:r>
              <a:rPr lang="en-US" altLang="en-US" sz="1400" b="1" dirty="0" smtClean="0"/>
              <a:t>equivalent </a:t>
            </a:r>
            <a:r>
              <a:rPr lang="en-US" altLang="en-US" sz="1400" b="1" dirty="0"/>
              <a:t>wye-wye transformer </a:t>
            </a:r>
            <a:r>
              <a:rPr lang="en-US" altLang="en-US" sz="1400" b="1" dirty="0">
                <a:solidFill>
                  <a:srgbClr val="FF0000"/>
                </a:solidFill>
              </a:rPr>
              <a:t>ohms</a:t>
            </a:r>
            <a:r>
              <a:rPr lang="en-US" altLang="en-US" sz="1400" b="1" dirty="0"/>
              <a:t> can be reflected from one side to the other using the three-phase bank </a:t>
            </a:r>
            <a:r>
              <a:rPr lang="en-US" altLang="en-US" sz="1400" b="1" dirty="0">
                <a:solidFill>
                  <a:srgbClr val="FF0000"/>
                </a:solidFill>
              </a:rPr>
              <a:t>line-to-line turns ratio</a:t>
            </a:r>
          </a:p>
        </p:txBody>
      </p:sp>
      <p:sp>
        <p:nvSpPr>
          <p:cNvPr id="2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11A1F70-DF94-418C-B939-3E327BB3B8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2</a:t>
            </a:fld>
            <a:endParaRPr lang="en-US"/>
          </a:p>
        </p:txBody>
      </p:sp>
      <p:sp>
        <p:nvSpPr>
          <p:cNvPr id="1084" name="Rectangle 91"/>
          <p:cNvSpPr>
            <a:spLocks noChangeArrowheads="1"/>
          </p:cNvSpPr>
          <p:nvPr/>
        </p:nvSpPr>
        <p:spPr bwMode="auto">
          <a:xfrm>
            <a:off x="3581400" y="685800"/>
            <a:ext cx="1906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Open Circuit Test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Line 92"/>
          <p:cNvSpPr>
            <a:spLocks noChangeShapeType="1"/>
          </p:cNvSpPr>
          <p:nvPr/>
        </p:nvSpPr>
        <p:spPr bwMode="auto">
          <a:xfrm>
            <a:off x="1535113" y="1501775"/>
            <a:ext cx="5070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" name="Rectangle 93"/>
          <p:cNvSpPr>
            <a:spLocks noChangeArrowheads="1"/>
          </p:cNvSpPr>
          <p:nvPr/>
        </p:nvSpPr>
        <p:spPr bwMode="auto">
          <a:xfrm>
            <a:off x="2463800" y="1317625"/>
            <a:ext cx="554037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" name="Rectangle 94"/>
          <p:cNvSpPr>
            <a:spLocks noChangeArrowheads="1"/>
          </p:cNvSpPr>
          <p:nvPr/>
        </p:nvSpPr>
        <p:spPr bwMode="auto">
          <a:xfrm>
            <a:off x="2463800" y="1317625"/>
            <a:ext cx="555625" cy="393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95"/>
          <p:cNvSpPr>
            <a:spLocks noChangeArrowheads="1"/>
          </p:cNvSpPr>
          <p:nvPr/>
        </p:nvSpPr>
        <p:spPr bwMode="auto">
          <a:xfrm>
            <a:off x="2647950" y="1398588"/>
            <a:ext cx="27781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96"/>
          <p:cNvSpPr>
            <a:spLocks noChangeArrowheads="1"/>
          </p:cNvSpPr>
          <p:nvPr/>
        </p:nvSpPr>
        <p:spPr bwMode="auto">
          <a:xfrm>
            <a:off x="3136900" y="1306513"/>
            <a:ext cx="552450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97"/>
          <p:cNvSpPr>
            <a:spLocks noChangeArrowheads="1"/>
          </p:cNvSpPr>
          <p:nvPr/>
        </p:nvSpPr>
        <p:spPr bwMode="auto">
          <a:xfrm>
            <a:off x="3138488" y="1308100"/>
            <a:ext cx="550862" cy="39211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98"/>
          <p:cNvSpPr>
            <a:spLocks noChangeArrowheads="1"/>
          </p:cNvSpPr>
          <p:nvPr/>
        </p:nvSpPr>
        <p:spPr bwMode="auto">
          <a:xfrm>
            <a:off x="3292475" y="1387475"/>
            <a:ext cx="342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1497013" y="2422525"/>
            <a:ext cx="5146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100"/>
          <p:cNvSpPr>
            <a:spLocks noChangeShapeType="1"/>
          </p:cNvSpPr>
          <p:nvPr/>
        </p:nvSpPr>
        <p:spPr bwMode="auto">
          <a:xfrm>
            <a:off x="4100513" y="1511300"/>
            <a:ext cx="0" cy="90170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101"/>
          <p:cNvSpPr>
            <a:spLocks noChangeShapeType="1"/>
          </p:cNvSpPr>
          <p:nvPr/>
        </p:nvSpPr>
        <p:spPr bwMode="auto">
          <a:xfrm>
            <a:off x="4691063" y="1511300"/>
            <a:ext cx="1587" cy="90170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102"/>
          <p:cNvSpPr>
            <a:spLocks noChangeArrowheads="1"/>
          </p:cNvSpPr>
          <p:nvPr/>
        </p:nvSpPr>
        <p:spPr bwMode="auto">
          <a:xfrm>
            <a:off x="5153025" y="1357313"/>
            <a:ext cx="1182687" cy="1184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103"/>
          <p:cNvSpPr>
            <a:spLocks noChangeArrowheads="1"/>
          </p:cNvSpPr>
          <p:nvPr/>
        </p:nvSpPr>
        <p:spPr bwMode="auto">
          <a:xfrm>
            <a:off x="5154613" y="1357313"/>
            <a:ext cx="1182687" cy="1184275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104"/>
          <p:cNvSpPr>
            <a:spLocks noChangeArrowheads="1"/>
          </p:cNvSpPr>
          <p:nvPr/>
        </p:nvSpPr>
        <p:spPr bwMode="auto">
          <a:xfrm>
            <a:off x="5572125" y="1635125"/>
            <a:ext cx="5032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Ideal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105"/>
          <p:cNvSpPr>
            <a:spLocks noChangeArrowheads="1"/>
          </p:cNvSpPr>
          <p:nvPr/>
        </p:nvSpPr>
        <p:spPr bwMode="auto">
          <a:xfrm>
            <a:off x="5310188" y="1836738"/>
            <a:ext cx="10255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Transformer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06"/>
          <p:cNvSpPr>
            <a:spLocks noChangeArrowheads="1"/>
          </p:cNvSpPr>
          <p:nvPr/>
        </p:nvSpPr>
        <p:spPr bwMode="auto">
          <a:xfrm>
            <a:off x="5351463" y="2043113"/>
            <a:ext cx="9334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7200:240V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107"/>
          <p:cNvSpPr>
            <a:spLocks noChangeArrowheads="1"/>
          </p:cNvSpPr>
          <p:nvPr/>
        </p:nvSpPr>
        <p:spPr bwMode="auto">
          <a:xfrm>
            <a:off x="3802063" y="1782763"/>
            <a:ext cx="557212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8"/>
          <p:cNvSpPr>
            <a:spLocks noChangeArrowheads="1"/>
          </p:cNvSpPr>
          <p:nvPr/>
        </p:nvSpPr>
        <p:spPr bwMode="auto">
          <a:xfrm>
            <a:off x="3802063" y="1782763"/>
            <a:ext cx="558800" cy="393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109"/>
          <p:cNvSpPr>
            <a:spLocks noChangeArrowheads="1"/>
          </p:cNvSpPr>
          <p:nvPr/>
        </p:nvSpPr>
        <p:spPr bwMode="auto">
          <a:xfrm>
            <a:off x="3952875" y="1863725"/>
            <a:ext cx="3492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10"/>
          <p:cNvSpPr>
            <a:spLocks noChangeArrowheads="1"/>
          </p:cNvSpPr>
          <p:nvPr/>
        </p:nvSpPr>
        <p:spPr bwMode="auto">
          <a:xfrm>
            <a:off x="4435475" y="1776413"/>
            <a:ext cx="552450" cy="395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11"/>
          <p:cNvSpPr>
            <a:spLocks noChangeArrowheads="1"/>
          </p:cNvSpPr>
          <p:nvPr/>
        </p:nvSpPr>
        <p:spPr bwMode="auto">
          <a:xfrm>
            <a:off x="4437063" y="1776413"/>
            <a:ext cx="550862" cy="395288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12"/>
          <p:cNvSpPr>
            <a:spLocks noChangeArrowheads="1"/>
          </p:cNvSpPr>
          <p:nvPr/>
        </p:nvSpPr>
        <p:spPr bwMode="auto">
          <a:xfrm>
            <a:off x="4556125" y="1857375"/>
            <a:ext cx="4143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113"/>
          <p:cNvSpPr>
            <a:spLocks noChangeArrowheads="1"/>
          </p:cNvSpPr>
          <p:nvPr/>
        </p:nvSpPr>
        <p:spPr bwMode="auto">
          <a:xfrm>
            <a:off x="4759325" y="2720975"/>
            <a:ext cx="2209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7200V                         240V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Line 160"/>
          <p:cNvSpPr>
            <a:spLocks noChangeShapeType="1"/>
          </p:cNvSpPr>
          <p:nvPr/>
        </p:nvSpPr>
        <p:spPr bwMode="auto">
          <a:xfrm>
            <a:off x="6643688" y="1501775"/>
            <a:ext cx="0" cy="920750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Oval 161"/>
          <p:cNvSpPr>
            <a:spLocks noChangeArrowheads="1"/>
          </p:cNvSpPr>
          <p:nvPr/>
        </p:nvSpPr>
        <p:spPr bwMode="auto">
          <a:xfrm>
            <a:off x="6451600" y="1770063"/>
            <a:ext cx="385762" cy="382588"/>
          </a:xfrm>
          <a:prstGeom prst="ellipse">
            <a:avLst/>
          </a:prstGeom>
          <a:solidFill>
            <a:srgbClr val="FFFF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Oval 162"/>
          <p:cNvSpPr>
            <a:spLocks noChangeArrowheads="1"/>
          </p:cNvSpPr>
          <p:nvPr/>
        </p:nvSpPr>
        <p:spPr bwMode="auto">
          <a:xfrm>
            <a:off x="6451600" y="1770063"/>
            <a:ext cx="385762" cy="382588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" name="Rectangle 163"/>
          <p:cNvSpPr>
            <a:spLocks noChangeArrowheads="1"/>
          </p:cNvSpPr>
          <p:nvPr/>
        </p:nvSpPr>
        <p:spPr bwMode="auto">
          <a:xfrm>
            <a:off x="7021513" y="1568450"/>
            <a:ext cx="233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" name="Rectangle 164"/>
          <p:cNvSpPr>
            <a:spLocks noChangeArrowheads="1"/>
          </p:cNvSpPr>
          <p:nvPr/>
        </p:nvSpPr>
        <p:spPr bwMode="auto">
          <a:xfrm>
            <a:off x="6897688" y="1843088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Voc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" name="Rectangle 165"/>
          <p:cNvSpPr>
            <a:spLocks noChangeArrowheads="1"/>
          </p:cNvSpPr>
          <p:nvPr/>
        </p:nvSpPr>
        <p:spPr bwMode="auto">
          <a:xfrm>
            <a:off x="7050088" y="2119313"/>
            <a:ext cx="17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" name="Freeform 166"/>
          <p:cNvSpPr>
            <a:spLocks noEditPoints="1"/>
          </p:cNvSpPr>
          <p:nvPr/>
        </p:nvSpPr>
        <p:spPr bwMode="auto">
          <a:xfrm>
            <a:off x="3600450" y="1566863"/>
            <a:ext cx="1592262" cy="825500"/>
          </a:xfrm>
          <a:custGeom>
            <a:avLst/>
            <a:gdLst>
              <a:gd name="T0" fmla="*/ 13 w 1003"/>
              <a:gd name="T1" fmla="*/ 247 h 520"/>
              <a:gd name="T2" fmla="*/ 15 w 1003"/>
              <a:gd name="T3" fmla="*/ 197 h 520"/>
              <a:gd name="T4" fmla="*/ 45 w 1003"/>
              <a:gd name="T5" fmla="*/ 172 h 520"/>
              <a:gd name="T6" fmla="*/ 43 w 1003"/>
              <a:gd name="T7" fmla="*/ 154 h 520"/>
              <a:gd name="T8" fmla="*/ 90 w 1003"/>
              <a:gd name="T9" fmla="*/ 111 h 520"/>
              <a:gd name="T10" fmla="*/ 107 w 1003"/>
              <a:gd name="T11" fmla="*/ 114 h 520"/>
              <a:gd name="T12" fmla="*/ 149 w 1003"/>
              <a:gd name="T13" fmla="*/ 75 h 520"/>
              <a:gd name="T14" fmla="*/ 171 w 1003"/>
              <a:gd name="T15" fmla="*/ 77 h 520"/>
              <a:gd name="T16" fmla="*/ 224 w 1003"/>
              <a:gd name="T17" fmla="*/ 43 h 520"/>
              <a:gd name="T18" fmla="*/ 240 w 1003"/>
              <a:gd name="T19" fmla="*/ 51 h 520"/>
              <a:gd name="T20" fmla="*/ 285 w 1003"/>
              <a:gd name="T21" fmla="*/ 25 h 520"/>
              <a:gd name="T22" fmla="*/ 309 w 1003"/>
              <a:gd name="T23" fmla="*/ 19 h 520"/>
              <a:gd name="T24" fmla="*/ 359 w 1003"/>
              <a:gd name="T25" fmla="*/ 10 h 520"/>
              <a:gd name="T26" fmla="*/ 409 w 1003"/>
              <a:gd name="T27" fmla="*/ 4 h 520"/>
              <a:gd name="T28" fmla="*/ 459 w 1003"/>
              <a:gd name="T29" fmla="*/ 0 h 520"/>
              <a:gd name="T30" fmla="*/ 509 w 1003"/>
              <a:gd name="T31" fmla="*/ 0 h 520"/>
              <a:gd name="T32" fmla="*/ 559 w 1003"/>
              <a:gd name="T33" fmla="*/ 1 h 520"/>
              <a:gd name="T34" fmla="*/ 609 w 1003"/>
              <a:gd name="T35" fmla="*/ 6 h 520"/>
              <a:gd name="T36" fmla="*/ 659 w 1003"/>
              <a:gd name="T37" fmla="*/ 12 h 520"/>
              <a:gd name="T38" fmla="*/ 715 w 1003"/>
              <a:gd name="T39" fmla="*/ 37 h 520"/>
              <a:gd name="T40" fmla="*/ 757 w 1003"/>
              <a:gd name="T41" fmla="*/ 35 h 520"/>
              <a:gd name="T42" fmla="*/ 788 w 1003"/>
              <a:gd name="T43" fmla="*/ 59 h 520"/>
              <a:gd name="T44" fmla="*/ 837 w 1003"/>
              <a:gd name="T45" fmla="*/ 66 h 520"/>
              <a:gd name="T46" fmla="*/ 849 w 1003"/>
              <a:gd name="T47" fmla="*/ 86 h 520"/>
              <a:gd name="T48" fmla="*/ 905 w 1003"/>
              <a:gd name="T49" fmla="*/ 105 h 520"/>
              <a:gd name="T50" fmla="*/ 908 w 1003"/>
              <a:gd name="T51" fmla="*/ 122 h 520"/>
              <a:gd name="T52" fmla="*/ 962 w 1003"/>
              <a:gd name="T53" fmla="*/ 155 h 520"/>
              <a:gd name="T54" fmla="*/ 970 w 1003"/>
              <a:gd name="T55" fmla="*/ 166 h 520"/>
              <a:gd name="T56" fmla="*/ 998 w 1003"/>
              <a:gd name="T57" fmla="*/ 223 h 520"/>
              <a:gd name="T58" fmla="*/ 989 w 1003"/>
              <a:gd name="T59" fmla="*/ 238 h 520"/>
              <a:gd name="T60" fmla="*/ 997 w 1003"/>
              <a:gd name="T61" fmla="*/ 300 h 520"/>
              <a:gd name="T62" fmla="*/ 981 w 1003"/>
              <a:gd name="T63" fmla="*/ 309 h 520"/>
              <a:gd name="T64" fmla="*/ 967 w 1003"/>
              <a:gd name="T65" fmla="*/ 357 h 520"/>
              <a:gd name="T66" fmla="*/ 933 w 1003"/>
              <a:gd name="T67" fmla="*/ 376 h 520"/>
              <a:gd name="T68" fmla="*/ 932 w 1003"/>
              <a:gd name="T69" fmla="*/ 394 h 520"/>
              <a:gd name="T70" fmla="*/ 880 w 1003"/>
              <a:gd name="T71" fmla="*/ 431 h 520"/>
              <a:gd name="T72" fmla="*/ 847 w 1003"/>
              <a:gd name="T73" fmla="*/ 449 h 520"/>
              <a:gd name="T74" fmla="*/ 807 w 1003"/>
              <a:gd name="T75" fmla="*/ 453 h 520"/>
              <a:gd name="T76" fmla="*/ 765 w 1003"/>
              <a:gd name="T77" fmla="*/ 481 h 520"/>
              <a:gd name="T78" fmla="*/ 718 w 1003"/>
              <a:gd name="T79" fmla="*/ 495 h 520"/>
              <a:gd name="T80" fmla="*/ 693 w 1003"/>
              <a:gd name="T81" fmla="*/ 488 h 520"/>
              <a:gd name="T82" fmla="*/ 655 w 1003"/>
              <a:gd name="T83" fmla="*/ 508 h 520"/>
              <a:gd name="T84" fmla="*/ 616 w 1003"/>
              <a:gd name="T85" fmla="*/ 500 h 520"/>
              <a:gd name="T86" fmla="*/ 605 w 1003"/>
              <a:gd name="T87" fmla="*/ 514 h 520"/>
              <a:gd name="T88" fmla="*/ 542 w 1003"/>
              <a:gd name="T89" fmla="*/ 519 h 520"/>
              <a:gd name="T90" fmla="*/ 529 w 1003"/>
              <a:gd name="T91" fmla="*/ 507 h 520"/>
              <a:gd name="T92" fmla="*/ 476 w 1003"/>
              <a:gd name="T93" fmla="*/ 519 h 520"/>
              <a:gd name="T94" fmla="*/ 451 w 1003"/>
              <a:gd name="T95" fmla="*/ 506 h 520"/>
              <a:gd name="T96" fmla="*/ 404 w 1003"/>
              <a:gd name="T97" fmla="*/ 515 h 520"/>
              <a:gd name="T98" fmla="*/ 369 w 1003"/>
              <a:gd name="T99" fmla="*/ 498 h 520"/>
              <a:gd name="T100" fmla="*/ 354 w 1003"/>
              <a:gd name="T101" fmla="*/ 509 h 520"/>
              <a:gd name="T102" fmla="*/ 305 w 1003"/>
              <a:gd name="T103" fmla="*/ 499 h 520"/>
              <a:gd name="T104" fmla="*/ 256 w 1003"/>
              <a:gd name="T105" fmla="*/ 487 h 520"/>
              <a:gd name="T106" fmla="*/ 197 w 1003"/>
              <a:gd name="T107" fmla="*/ 466 h 520"/>
              <a:gd name="T108" fmla="*/ 190 w 1003"/>
              <a:gd name="T109" fmla="*/ 450 h 520"/>
              <a:gd name="T110" fmla="*/ 135 w 1003"/>
              <a:gd name="T111" fmla="*/ 423 h 520"/>
              <a:gd name="T112" fmla="*/ 117 w 1003"/>
              <a:gd name="T113" fmla="*/ 427 h 520"/>
              <a:gd name="T114" fmla="*/ 66 w 1003"/>
              <a:gd name="T115" fmla="*/ 389 h 520"/>
              <a:gd name="T116" fmla="*/ 66 w 1003"/>
              <a:gd name="T117" fmla="*/ 372 h 520"/>
              <a:gd name="T118" fmla="*/ 29 w 1003"/>
              <a:gd name="T119" fmla="*/ 324 h 520"/>
              <a:gd name="T120" fmla="*/ 13 w 1003"/>
              <a:gd name="T121" fmla="*/ 318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03" h="520">
                <a:moveTo>
                  <a:pt x="1" y="273"/>
                </a:moveTo>
                <a:lnTo>
                  <a:pt x="0" y="261"/>
                </a:lnTo>
                <a:lnTo>
                  <a:pt x="13" y="260"/>
                </a:lnTo>
                <a:lnTo>
                  <a:pt x="13" y="272"/>
                </a:lnTo>
                <a:lnTo>
                  <a:pt x="1" y="273"/>
                </a:lnTo>
                <a:close/>
                <a:moveTo>
                  <a:pt x="1" y="247"/>
                </a:moveTo>
                <a:lnTo>
                  <a:pt x="1" y="246"/>
                </a:lnTo>
                <a:lnTo>
                  <a:pt x="2" y="235"/>
                </a:lnTo>
                <a:lnTo>
                  <a:pt x="15" y="236"/>
                </a:lnTo>
                <a:lnTo>
                  <a:pt x="13" y="247"/>
                </a:lnTo>
                <a:lnTo>
                  <a:pt x="13" y="248"/>
                </a:lnTo>
                <a:lnTo>
                  <a:pt x="1" y="247"/>
                </a:lnTo>
                <a:close/>
                <a:moveTo>
                  <a:pt x="5" y="222"/>
                </a:moveTo>
                <a:lnTo>
                  <a:pt x="6" y="220"/>
                </a:lnTo>
                <a:lnTo>
                  <a:pt x="10" y="209"/>
                </a:lnTo>
                <a:lnTo>
                  <a:pt x="21" y="214"/>
                </a:lnTo>
                <a:lnTo>
                  <a:pt x="18" y="223"/>
                </a:lnTo>
                <a:lnTo>
                  <a:pt x="18" y="225"/>
                </a:lnTo>
                <a:lnTo>
                  <a:pt x="5" y="222"/>
                </a:lnTo>
                <a:close/>
                <a:moveTo>
                  <a:pt x="15" y="197"/>
                </a:moveTo>
                <a:lnTo>
                  <a:pt x="16" y="194"/>
                </a:lnTo>
                <a:lnTo>
                  <a:pt x="21" y="186"/>
                </a:lnTo>
                <a:lnTo>
                  <a:pt x="32" y="192"/>
                </a:lnTo>
                <a:lnTo>
                  <a:pt x="28" y="199"/>
                </a:lnTo>
                <a:lnTo>
                  <a:pt x="26" y="202"/>
                </a:lnTo>
                <a:lnTo>
                  <a:pt x="15" y="197"/>
                </a:lnTo>
                <a:close/>
                <a:moveTo>
                  <a:pt x="27" y="175"/>
                </a:moveTo>
                <a:lnTo>
                  <a:pt x="31" y="169"/>
                </a:lnTo>
                <a:lnTo>
                  <a:pt x="35" y="164"/>
                </a:lnTo>
                <a:lnTo>
                  <a:pt x="45" y="172"/>
                </a:lnTo>
                <a:lnTo>
                  <a:pt x="42" y="176"/>
                </a:lnTo>
                <a:lnTo>
                  <a:pt x="38" y="182"/>
                </a:lnTo>
                <a:lnTo>
                  <a:pt x="27" y="175"/>
                </a:lnTo>
                <a:close/>
                <a:moveTo>
                  <a:pt x="43" y="154"/>
                </a:moveTo>
                <a:lnTo>
                  <a:pt x="50" y="145"/>
                </a:lnTo>
                <a:lnTo>
                  <a:pt x="51" y="145"/>
                </a:lnTo>
                <a:lnTo>
                  <a:pt x="60" y="153"/>
                </a:lnTo>
                <a:lnTo>
                  <a:pt x="60" y="154"/>
                </a:lnTo>
                <a:lnTo>
                  <a:pt x="52" y="162"/>
                </a:lnTo>
                <a:lnTo>
                  <a:pt x="43" y="154"/>
                </a:lnTo>
                <a:close/>
                <a:moveTo>
                  <a:pt x="60" y="136"/>
                </a:moveTo>
                <a:lnTo>
                  <a:pt x="62" y="134"/>
                </a:lnTo>
                <a:lnTo>
                  <a:pt x="70" y="127"/>
                </a:lnTo>
                <a:lnTo>
                  <a:pt x="78" y="136"/>
                </a:lnTo>
                <a:lnTo>
                  <a:pt x="71" y="143"/>
                </a:lnTo>
                <a:lnTo>
                  <a:pt x="69" y="145"/>
                </a:lnTo>
                <a:lnTo>
                  <a:pt x="60" y="136"/>
                </a:lnTo>
                <a:close/>
                <a:moveTo>
                  <a:pt x="80" y="119"/>
                </a:moveTo>
                <a:lnTo>
                  <a:pt x="87" y="113"/>
                </a:lnTo>
                <a:lnTo>
                  <a:pt x="90" y="111"/>
                </a:lnTo>
                <a:lnTo>
                  <a:pt x="97" y="121"/>
                </a:lnTo>
                <a:lnTo>
                  <a:pt x="95" y="123"/>
                </a:lnTo>
                <a:lnTo>
                  <a:pt x="87" y="129"/>
                </a:lnTo>
                <a:lnTo>
                  <a:pt x="80" y="119"/>
                </a:lnTo>
                <a:close/>
                <a:moveTo>
                  <a:pt x="100" y="104"/>
                </a:moveTo>
                <a:lnTo>
                  <a:pt x="101" y="103"/>
                </a:lnTo>
                <a:lnTo>
                  <a:pt x="110" y="97"/>
                </a:lnTo>
                <a:lnTo>
                  <a:pt x="117" y="107"/>
                </a:lnTo>
                <a:lnTo>
                  <a:pt x="108" y="113"/>
                </a:lnTo>
                <a:lnTo>
                  <a:pt x="107" y="114"/>
                </a:lnTo>
                <a:lnTo>
                  <a:pt x="100" y="104"/>
                </a:lnTo>
                <a:close/>
                <a:moveTo>
                  <a:pt x="121" y="90"/>
                </a:moveTo>
                <a:lnTo>
                  <a:pt x="132" y="84"/>
                </a:lnTo>
                <a:lnTo>
                  <a:pt x="132" y="83"/>
                </a:lnTo>
                <a:lnTo>
                  <a:pt x="138" y="94"/>
                </a:lnTo>
                <a:lnTo>
                  <a:pt x="138" y="94"/>
                </a:lnTo>
                <a:lnTo>
                  <a:pt x="128" y="101"/>
                </a:lnTo>
                <a:lnTo>
                  <a:pt x="121" y="90"/>
                </a:lnTo>
                <a:close/>
                <a:moveTo>
                  <a:pt x="143" y="78"/>
                </a:moveTo>
                <a:lnTo>
                  <a:pt x="149" y="75"/>
                </a:lnTo>
                <a:lnTo>
                  <a:pt x="154" y="72"/>
                </a:lnTo>
                <a:lnTo>
                  <a:pt x="160" y="83"/>
                </a:lnTo>
                <a:lnTo>
                  <a:pt x="154" y="86"/>
                </a:lnTo>
                <a:lnTo>
                  <a:pt x="149" y="88"/>
                </a:lnTo>
                <a:lnTo>
                  <a:pt x="143" y="78"/>
                </a:lnTo>
                <a:close/>
                <a:moveTo>
                  <a:pt x="166" y="66"/>
                </a:moveTo>
                <a:lnTo>
                  <a:pt x="166" y="66"/>
                </a:lnTo>
                <a:lnTo>
                  <a:pt x="177" y="61"/>
                </a:lnTo>
                <a:lnTo>
                  <a:pt x="182" y="72"/>
                </a:lnTo>
                <a:lnTo>
                  <a:pt x="171" y="77"/>
                </a:lnTo>
                <a:lnTo>
                  <a:pt x="171" y="77"/>
                </a:lnTo>
                <a:lnTo>
                  <a:pt x="166" y="66"/>
                </a:lnTo>
                <a:close/>
                <a:moveTo>
                  <a:pt x="189" y="56"/>
                </a:moveTo>
                <a:lnTo>
                  <a:pt x="201" y="51"/>
                </a:lnTo>
                <a:lnTo>
                  <a:pt x="205" y="63"/>
                </a:lnTo>
                <a:lnTo>
                  <a:pt x="194" y="68"/>
                </a:lnTo>
                <a:lnTo>
                  <a:pt x="189" y="56"/>
                </a:lnTo>
                <a:close/>
                <a:moveTo>
                  <a:pt x="212" y="47"/>
                </a:moveTo>
                <a:lnTo>
                  <a:pt x="223" y="43"/>
                </a:lnTo>
                <a:lnTo>
                  <a:pt x="224" y="43"/>
                </a:lnTo>
                <a:lnTo>
                  <a:pt x="228" y="55"/>
                </a:lnTo>
                <a:lnTo>
                  <a:pt x="227" y="55"/>
                </a:lnTo>
                <a:lnTo>
                  <a:pt x="217" y="59"/>
                </a:lnTo>
                <a:lnTo>
                  <a:pt x="212" y="47"/>
                </a:lnTo>
                <a:close/>
                <a:moveTo>
                  <a:pt x="236" y="39"/>
                </a:moveTo>
                <a:lnTo>
                  <a:pt x="243" y="37"/>
                </a:lnTo>
                <a:lnTo>
                  <a:pt x="248" y="35"/>
                </a:lnTo>
                <a:lnTo>
                  <a:pt x="252" y="47"/>
                </a:lnTo>
                <a:lnTo>
                  <a:pt x="247" y="48"/>
                </a:lnTo>
                <a:lnTo>
                  <a:pt x="240" y="51"/>
                </a:lnTo>
                <a:lnTo>
                  <a:pt x="236" y="39"/>
                </a:lnTo>
                <a:close/>
                <a:moveTo>
                  <a:pt x="260" y="31"/>
                </a:moveTo>
                <a:lnTo>
                  <a:pt x="264" y="30"/>
                </a:lnTo>
                <a:lnTo>
                  <a:pt x="273" y="28"/>
                </a:lnTo>
                <a:lnTo>
                  <a:pt x="276" y="40"/>
                </a:lnTo>
                <a:lnTo>
                  <a:pt x="267" y="42"/>
                </a:lnTo>
                <a:lnTo>
                  <a:pt x="264" y="43"/>
                </a:lnTo>
                <a:lnTo>
                  <a:pt x="260" y="31"/>
                </a:lnTo>
                <a:close/>
                <a:moveTo>
                  <a:pt x="285" y="25"/>
                </a:moveTo>
                <a:lnTo>
                  <a:pt x="285" y="25"/>
                </a:lnTo>
                <a:lnTo>
                  <a:pt x="297" y="22"/>
                </a:lnTo>
                <a:lnTo>
                  <a:pt x="300" y="34"/>
                </a:lnTo>
                <a:lnTo>
                  <a:pt x="289" y="37"/>
                </a:lnTo>
                <a:lnTo>
                  <a:pt x="288" y="37"/>
                </a:lnTo>
                <a:lnTo>
                  <a:pt x="285" y="25"/>
                </a:lnTo>
                <a:close/>
                <a:moveTo>
                  <a:pt x="309" y="19"/>
                </a:moveTo>
                <a:lnTo>
                  <a:pt x="321" y="17"/>
                </a:lnTo>
                <a:lnTo>
                  <a:pt x="324" y="29"/>
                </a:lnTo>
                <a:lnTo>
                  <a:pt x="312" y="31"/>
                </a:lnTo>
                <a:lnTo>
                  <a:pt x="309" y="19"/>
                </a:lnTo>
                <a:close/>
                <a:moveTo>
                  <a:pt x="334" y="14"/>
                </a:moveTo>
                <a:lnTo>
                  <a:pt x="346" y="12"/>
                </a:lnTo>
                <a:lnTo>
                  <a:pt x="348" y="24"/>
                </a:lnTo>
                <a:lnTo>
                  <a:pt x="336" y="27"/>
                </a:lnTo>
                <a:lnTo>
                  <a:pt x="334" y="14"/>
                </a:lnTo>
                <a:close/>
                <a:moveTo>
                  <a:pt x="359" y="10"/>
                </a:moveTo>
                <a:lnTo>
                  <a:pt x="371" y="8"/>
                </a:lnTo>
                <a:lnTo>
                  <a:pt x="373" y="21"/>
                </a:lnTo>
                <a:lnTo>
                  <a:pt x="360" y="23"/>
                </a:lnTo>
                <a:lnTo>
                  <a:pt x="359" y="10"/>
                </a:lnTo>
                <a:close/>
                <a:moveTo>
                  <a:pt x="384" y="7"/>
                </a:moveTo>
                <a:lnTo>
                  <a:pt x="396" y="5"/>
                </a:lnTo>
                <a:lnTo>
                  <a:pt x="397" y="18"/>
                </a:lnTo>
                <a:lnTo>
                  <a:pt x="385" y="19"/>
                </a:lnTo>
                <a:lnTo>
                  <a:pt x="384" y="7"/>
                </a:lnTo>
                <a:close/>
                <a:moveTo>
                  <a:pt x="409" y="4"/>
                </a:moveTo>
                <a:lnTo>
                  <a:pt x="421" y="3"/>
                </a:lnTo>
                <a:lnTo>
                  <a:pt x="422" y="15"/>
                </a:lnTo>
                <a:lnTo>
                  <a:pt x="410" y="16"/>
                </a:lnTo>
                <a:lnTo>
                  <a:pt x="409" y="4"/>
                </a:lnTo>
                <a:close/>
                <a:moveTo>
                  <a:pt x="434" y="2"/>
                </a:moveTo>
                <a:lnTo>
                  <a:pt x="446" y="1"/>
                </a:lnTo>
                <a:lnTo>
                  <a:pt x="447" y="14"/>
                </a:lnTo>
                <a:lnTo>
                  <a:pt x="434" y="14"/>
                </a:lnTo>
                <a:lnTo>
                  <a:pt x="434" y="2"/>
                </a:lnTo>
                <a:close/>
                <a:moveTo>
                  <a:pt x="459" y="0"/>
                </a:moveTo>
                <a:lnTo>
                  <a:pt x="471" y="0"/>
                </a:lnTo>
                <a:lnTo>
                  <a:pt x="472" y="12"/>
                </a:lnTo>
                <a:lnTo>
                  <a:pt x="459" y="13"/>
                </a:lnTo>
                <a:lnTo>
                  <a:pt x="459" y="0"/>
                </a:lnTo>
                <a:close/>
                <a:moveTo>
                  <a:pt x="484" y="0"/>
                </a:moveTo>
                <a:lnTo>
                  <a:pt x="496" y="0"/>
                </a:lnTo>
                <a:lnTo>
                  <a:pt x="496" y="12"/>
                </a:lnTo>
                <a:lnTo>
                  <a:pt x="484" y="12"/>
                </a:lnTo>
                <a:lnTo>
                  <a:pt x="484" y="0"/>
                </a:lnTo>
                <a:close/>
                <a:moveTo>
                  <a:pt x="509" y="0"/>
                </a:moveTo>
                <a:lnTo>
                  <a:pt x="521" y="0"/>
                </a:lnTo>
                <a:lnTo>
                  <a:pt x="521" y="12"/>
                </a:lnTo>
                <a:lnTo>
                  <a:pt x="509" y="12"/>
                </a:lnTo>
                <a:lnTo>
                  <a:pt x="509" y="0"/>
                </a:lnTo>
                <a:close/>
                <a:moveTo>
                  <a:pt x="534" y="0"/>
                </a:moveTo>
                <a:lnTo>
                  <a:pt x="546" y="1"/>
                </a:lnTo>
                <a:lnTo>
                  <a:pt x="546" y="13"/>
                </a:lnTo>
                <a:lnTo>
                  <a:pt x="534" y="12"/>
                </a:lnTo>
                <a:lnTo>
                  <a:pt x="534" y="0"/>
                </a:lnTo>
                <a:close/>
                <a:moveTo>
                  <a:pt x="559" y="1"/>
                </a:moveTo>
                <a:lnTo>
                  <a:pt x="572" y="2"/>
                </a:lnTo>
                <a:lnTo>
                  <a:pt x="571" y="15"/>
                </a:lnTo>
                <a:lnTo>
                  <a:pt x="558" y="14"/>
                </a:lnTo>
                <a:lnTo>
                  <a:pt x="559" y="1"/>
                </a:lnTo>
                <a:close/>
                <a:moveTo>
                  <a:pt x="584" y="3"/>
                </a:moveTo>
                <a:lnTo>
                  <a:pt x="597" y="4"/>
                </a:lnTo>
                <a:lnTo>
                  <a:pt x="595" y="17"/>
                </a:lnTo>
                <a:lnTo>
                  <a:pt x="583" y="15"/>
                </a:lnTo>
                <a:lnTo>
                  <a:pt x="584" y="3"/>
                </a:lnTo>
                <a:close/>
                <a:moveTo>
                  <a:pt x="609" y="6"/>
                </a:moveTo>
                <a:lnTo>
                  <a:pt x="622" y="7"/>
                </a:lnTo>
                <a:lnTo>
                  <a:pt x="620" y="19"/>
                </a:lnTo>
                <a:lnTo>
                  <a:pt x="608" y="18"/>
                </a:lnTo>
                <a:lnTo>
                  <a:pt x="609" y="6"/>
                </a:lnTo>
                <a:close/>
                <a:moveTo>
                  <a:pt x="634" y="9"/>
                </a:moveTo>
                <a:lnTo>
                  <a:pt x="646" y="10"/>
                </a:lnTo>
                <a:lnTo>
                  <a:pt x="645" y="23"/>
                </a:lnTo>
                <a:lnTo>
                  <a:pt x="632" y="21"/>
                </a:lnTo>
                <a:lnTo>
                  <a:pt x="634" y="9"/>
                </a:lnTo>
                <a:close/>
                <a:moveTo>
                  <a:pt x="659" y="12"/>
                </a:moveTo>
                <a:lnTo>
                  <a:pt x="671" y="15"/>
                </a:lnTo>
                <a:lnTo>
                  <a:pt x="669" y="27"/>
                </a:lnTo>
                <a:lnTo>
                  <a:pt x="657" y="25"/>
                </a:lnTo>
                <a:lnTo>
                  <a:pt x="659" y="12"/>
                </a:lnTo>
                <a:close/>
                <a:moveTo>
                  <a:pt x="684" y="17"/>
                </a:moveTo>
                <a:lnTo>
                  <a:pt x="696" y="20"/>
                </a:lnTo>
                <a:lnTo>
                  <a:pt x="693" y="32"/>
                </a:lnTo>
                <a:lnTo>
                  <a:pt x="681" y="29"/>
                </a:lnTo>
                <a:lnTo>
                  <a:pt x="684" y="17"/>
                </a:lnTo>
                <a:close/>
                <a:moveTo>
                  <a:pt x="708" y="22"/>
                </a:moveTo>
                <a:lnTo>
                  <a:pt x="718" y="25"/>
                </a:lnTo>
                <a:lnTo>
                  <a:pt x="721" y="25"/>
                </a:lnTo>
                <a:lnTo>
                  <a:pt x="717" y="37"/>
                </a:lnTo>
                <a:lnTo>
                  <a:pt x="715" y="37"/>
                </a:lnTo>
                <a:lnTo>
                  <a:pt x="705" y="35"/>
                </a:lnTo>
                <a:lnTo>
                  <a:pt x="708" y="22"/>
                </a:lnTo>
                <a:close/>
                <a:moveTo>
                  <a:pt x="733" y="29"/>
                </a:moveTo>
                <a:lnTo>
                  <a:pt x="739" y="30"/>
                </a:lnTo>
                <a:lnTo>
                  <a:pt x="745" y="32"/>
                </a:lnTo>
                <a:lnTo>
                  <a:pt x="741" y="44"/>
                </a:lnTo>
                <a:lnTo>
                  <a:pt x="736" y="42"/>
                </a:lnTo>
                <a:lnTo>
                  <a:pt x="729" y="41"/>
                </a:lnTo>
                <a:lnTo>
                  <a:pt x="733" y="29"/>
                </a:lnTo>
                <a:close/>
                <a:moveTo>
                  <a:pt x="757" y="35"/>
                </a:moveTo>
                <a:lnTo>
                  <a:pt x="760" y="36"/>
                </a:lnTo>
                <a:lnTo>
                  <a:pt x="769" y="39"/>
                </a:lnTo>
                <a:lnTo>
                  <a:pt x="765" y="51"/>
                </a:lnTo>
                <a:lnTo>
                  <a:pt x="757" y="49"/>
                </a:lnTo>
                <a:lnTo>
                  <a:pt x="753" y="47"/>
                </a:lnTo>
                <a:lnTo>
                  <a:pt x="757" y="35"/>
                </a:lnTo>
                <a:close/>
                <a:moveTo>
                  <a:pt x="781" y="43"/>
                </a:moveTo>
                <a:lnTo>
                  <a:pt x="781" y="43"/>
                </a:lnTo>
                <a:lnTo>
                  <a:pt x="793" y="48"/>
                </a:lnTo>
                <a:lnTo>
                  <a:pt x="788" y="59"/>
                </a:lnTo>
                <a:lnTo>
                  <a:pt x="777" y="55"/>
                </a:lnTo>
                <a:lnTo>
                  <a:pt x="777" y="55"/>
                </a:lnTo>
                <a:lnTo>
                  <a:pt x="781" y="43"/>
                </a:lnTo>
                <a:close/>
                <a:moveTo>
                  <a:pt x="805" y="52"/>
                </a:moveTo>
                <a:lnTo>
                  <a:pt x="816" y="57"/>
                </a:lnTo>
                <a:lnTo>
                  <a:pt x="811" y="68"/>
                </a:lnTo>
                <a:lnTo>
                  <a:pt x="800" y="64"/>
                </a:lnTo>
                <a:lnTo>
                  <a:pt x="805" y="52"/>
                </a:lnTo>
                <a:close/>
                <a:moveTo>
                  <a:pt x="828" y="62"/>
                </a:moveTo>
                <a:lnTo>
                  <a:pt x="837" y="66"/>
                </a:lnTo>
                <a:lnTo>
                  <a:pt x="839" y="67"/>
                </a:lnTo>
                <a:lnTo>
                  <a:pt x="834" y="78"/>
                </a:lnTo>
                <a:lnTo>
                  <a:pt x="832" y="77"/>
                </a:lnTo>
                <a:lnTo>
                  <a:pt x="823" y="73"/>
                </a:lnTo>
                <a:lnTo>
                  <a:pt x="828" y="62"/>
                </a:lnTo>
                <a:close/>
                <a:moveTo>
                  <a:pt x="850" y="72"/>
                </a:moveTo>
                <a:lnTo>
                  <a:pt x="855" y="75"/>
                </a:lnTo>
                <a:lnTo>
                  <a:pt x="862" y="78"/>
                </a:lnTo>
                <a:lnTo>
                  <a:pt x="856" y="89"/>
                </a:lnTo>
                <a:lnTo>
                  <a:pt x="849" y="86"/>
                </a:lnTo>
                <a:lnTo>
                  <a:pt x="845" y="84"/>
                </a:lnTo>
                <a:lnTo>
                  <a:pt x="850" y="72"/>
                </a:lnTo>
                <a:close/>
                <a:moveTo>
                  <a:pt x="873" y="84"/>
                </a:moveTo>
                <a:lnTo>
                  <a:pt x="884" y="91"/>
                </a:lnTo>
                <a:lnTo>
                  <a:pt x="877" y="101"/>
                </a:lnTo>
                <a:lnTo>
                  <a:pt x="867" y="95"/>
                </a:lnTo>
                <a:lnTo>
                  <a:pt x="873" y="84"/>
                </a:lnTo>
                <a:close/>
                <a:moveTo>
                  <a:pt x="895" y="97"/>
                </a:moveTo>
                <a:lnTo>
                  <a:pt x="902" y="103"/>
                </a:lnTo>
                <a:lnTo>
                  <a:pt x="905" y="105"/>
                </a:lnTo>
                <a:lnTo>
                  <a:pt x="898" y="115"/>
                </a:lnTo>
                <a:lnTo>
                  <a:pt x="895" y="113"/>
                </a:lnTo>
                <a:lnTo>
                  <a:pt x="888" y="108"/>
                </a:lnTo>
                <a:lnTo>
                  <a:pt x="895" y="97"/>
                </a:lnTo>
                <a:close/>
                <a:moveTo>
                  <a:pt x="915" y="112"/>
                </a:moveTo>
                <a:lnTo>
                  <a:pt x="916" y="113"/>
                </a:lnTo>
                <a:lnTo>
                  <a:pt x="925" y="120"/>
                </a:lnTo>
                <a:lnTo>
                  <a:pt x="917" y="130"/>
                </a:lnTo>
                <a:lnTo>
                  <a:pt x="909" y="123"/>
                </a:lnTo>
                <a:lnTo>
                  <a:pt x="908" y="122"/>
                </a:lnTo>
                <a:lnTo>
                  <a:pt x="915" y="112"/>
                </a:lnTo>
                <a:close/>
                <a:moveTo>
                  <a:pt x="935" y="128"/>
                </a:moveTo>
                <a:lnTo>
                  <a:pt x="942" y="134"/>
                </a:lnTo>
                <a:lnTo>
                  <a:pt x="944" y="137"/>
                </a:lnTo>
                <a:lnTo>
                  <a:pt x="936" y="146"/>
                </a:lnTo>
                <a:lnTo>
                  <a:pt x="933" y="143"/>
                </a:lnTo>
                <a:lnTo>
                  <a:pt x="927" y="137"/>
                </a:lnTo>
                <a:lnTo>
                  <a:pt x="935" y="128"/>
                </a:lnTo>
                <a:close/>
                <a:moveTo>
                  <a:pt x="954" y="146"/>
                </a:moveTo>
                <a:lnTo>
                  <a:pt x="962" y="155"/>
                </a:lnTo>
                <a:lnTo>
                  <a:pt x="952" y="164"/>
                </a:lnTo>
                <a:lnTo>
                  <a:pt x="944" y="154"/>
                </a:lnTo>
                <a:lnTo>
                  <a:pt x="954" y="146"/>
                </a:lnTo>
                <a:close/>
                <a:moveTo>
                  <a:pt x="970" y="166"/>
                </a:moveTo>
                <a:lnTo>
                  <a:pt x="972" y="169"/>
                </a:lnTo>
                <a:lnTo>
                  <a:pt x="977" y="176"/>
                </a:lnTo>
                <a:lnTo>
                  <a:pt x="967" y="183"/>
                </a:lnTo>
                <a:lnTo>
                  <a:pt x="962" y="176"/>
                </a:lnTo>
                <a:lnTo>
                  <a:pt x="960" y="173"/>
                </a:lnTo>
                <a:lnTo>
                  <a:pt x="970" y="166"/>
                </a:lnTo>
                <a:close/>
                <a:moveTo>
                  <a:pt x="984" y="187"/>
                </a:moveTo>
                <a:lnTo>
                  <a:pt x="987" y="193"/>
                </a:lnTo>
                <a:lnTo>
                  <a:pt x="990" y="199"/>
                </a:lnTo>
                <a:lnTo>
                  <a:pt x="978" y="204"/>
                </a:lnTo>
                <a:lnTo>
                  <a:pt x="976" y="199"/>
                </a:lnTo>
                <a:lnTo>
                  <a:pt x="973" y="193"/>
                </a:lnTo>
                <a:lnTo>
                  <a:pt x="984" y="187"/>
                </a:lnTo>
                <a:close/>
                <a:moveTo>
                  <a:pt x="995" y="211"/>
                </a:moveTo>
                <a:lnTo>
                  <a:pt x="997" y="219"/>
                </a:lnTo>
                <a:lnTo>
                  <a:pt x="998" y="223"/>
                </a:lnTo>
                <a:lnTo>
                  <a:pt x="986" y="226"/>
                </a:lnTo>
                <a:lnTo>
                  <a:pt x="986" y="223"/>
                </a:lnTo>
                <a:lnTo>
                  <a:pt x="983" y="215"/>
                </a:lnTo>
                <a:lnTo>
                  <a:pt x="995" y="211"/>
                </a:lnTo>
                <a:close/>
                <a:moveTo>
                  <a:pt x="1001" y="236"/>
                </a:moveTo>
                <a:lnTo>
                  <a:pt x="1003" y="246"/>
                </a:lnTo>
                <a:lnTo>
                  <a:pt x="1003" y="249"/>
                </a:lnTo>
                <a:lnTo>
                  <a:pt x="990" y="250"/>
                </a:lnTo>
                <a:lnTo>
                  <a:pt x="990" y="247"/>
                </a:lnTo>
                <a:lnTo>
                  <a:pt x="989" y="238"/>
                </a:lnTo>
                <a:lnTo>
                  <a:pt x="1001" y="236"/>
                </a:lnTo>
                <a:close/>
                <a:moveTo>
                  <a:pt x="1003" y="262"/>
                </a:moveTo>
                <a:lnTo>
                  <a:pt x="1003" y="273"/>
                </a:lnTo>
                <a:lnTo>
                  <a:pt x="1002" y="275"/>
                </a:lnTo>
                <a:lnTo>
                  <a:pt x="990" y="273"/>
                </a:lnTo>
                <a:lnTo>
                  <a:pt x="990" y="272"/>
                </a:lnTo>
                <a:lnTo>
                  <a:pt x="991" y="262"/>
                </a:lnTo>
                <a:lnTo>
                  <a:pt x="1003" y="262"/>
                </a:lnTo>
                <a:close/>
                <a:moveTo>
                  <a:pt x="1000" y="288"/>
                </a:moveTo>
                <a:lnTo>
                  <a:pt x="997" y="300"/>
                </a:lnTo>
                <a:lnTo>
                  <a:pt x="997" y="301"/>
                </a:lnTo>
                <a:lnTo>
                  <a:pt x="985" y="297"/>
                </a:lnTo>
                <a:lnTo>
                  <a:pt x="985" y="297"/>
                </a:lnTo>
                <a:lnTo>
                  <a:pt x="988" y="285"/>
                </a:lnTo>
                <a:lnTo>
                  <a:pt x="1000" y="288"/>
                </a:lnTo>
                <a:close/>
                <a:moveTo>
                  <a:pt x="993" y="313"/>
                </a:moveTo>
                <a:lnTo>
                  <a:pt x="993" y="313"/>
                </a:lnTo>
                <a:lnTo>
                  <a:pt x="988" y="324"/>
                </a:lnTo>
                <a:lnTo>
                  <a:pt x="976" y="319"/>
                </a:lnTo>
                <a:lnTo>
                  <a:pt x="981" y="309"/>
                </a:lnTo>
                <a:lnTo>
                  <a:pt x="981" y="308"/>
                </a:lnTo>
                <a:lnTo>
                  <a:pt x="993" y="313"/>
                </a:lnTo>
                <a:close/>
                <a:moveTo>
                  <a:pt x="982" y="336"/>
                </a:moveTo>
                <a:lnTo>
                  <a:pt x="980" y="338"/>
                </a:lnTo>
                <a:lnTo>
                  <a:pt x="975" y="347"/>
                </a:lnTo>
                <a:lnTo>
                  <a:pt x="964" y="340"/>
                </a:lnTo>
                <a:lnTo>
                  <a:pt x="969" y="332"/>
                </a:lnTo>
                <a:lnTo>
                  <a:pt x="971" y="330"/>
                </a:lnTo>
                <a:lnTo>
                  <a:pt x="982" y="336"/>
                </a:lnTo>
                <a:close/>
                <a:moveTo>
                  <a:pt x="967" y="357"/>
                </a:moveTo>
                <a:lnTo>
                  <a:pt x="963" y="362"/>
                </a:lnTo>
                <a:lnTo>
                  <a:pt x="959" y="367"/>
                </a:lnTo>
                <a:lnTo>
                  <a:pt x="949" y="359"/>
                </a:lnTo>
                <a:lnTo>
                  <a:pt x="953" y="355"/>
                </a:lnTo>
                <a:lnTo>
                  <a:pt x="957" y="350"/>
                </a:lnTo>
                <a:lnTo>
                  <a:pt x="967" y="357"/>
                </a:lnTo>
                <a:close/>
                <a:moveTo>
                  <a:pt x="950" y="377"/>
                </a:moveTo>
                <a:lnTo>
                  <a:pt x="942" y="385"/>
                </a:lnTo>
                <a:lnTo>
                  <a:pt x="941" y="386"/>
                </a:lnTo>
                <a:lnTo>
                  <a:pt x="933" y="376"/>
                </a:lnTo>
                <a:lnTo>
                  <a:pt x="933" y="376"/>
                </a:lnTo>
                <a:lnTo>
                  <a:pt x="941" y="368"/>
                </a:lnTo>
                <a:lnTo>
                  <a:pt x="950" y="377"/>
                </a:lnTo>
                <a:close/>
                <a:moveTo>
                  <a:pt x="932" y="394"/>
                </a:moveTo>
                <a:lnTo>
                  <a:pt x="930" y="396"/>
                </a:lnTo>
                <a:lnTo>
                  <a:pt x="922" y="402"/>
                </a:lnTo>
                <a:lnTo>
                  <a:pt x="914" y="392"/>
                </a:lnTo>
                <a:lnTo>
                  <a:pt x="921" y="387"/>
                </a:lnTo>
                <a:lnTo>
                  <a:pt x="923" y="385"/>
                </a:lnTo>
                <a:lnTo>
                  <a:pt x="932" y="394"/>
                </a:lnTo>
                <a:close/>
                <a:moveTo>
                  <a:pt x="912" y="410"/>
                </a:moveTo>
                <a:lnTo>
                  <a:pt x="902" y="417"/>
                </a:lnTo>
                <a:lnTo>
                  <a:pt x="901" y="417"/>
                </a:lnTo>
                <a:lnTo>
                  <a:pt x="895" y="407"/>
                </a:lnTo>
                <a:lnTo>
                  <a:pt x="895" y="406"/>
                </a:lnTo>
                <a:lnTo>
                  <a:pt x="904" y="400"/>
                </a:lnTo>
                <a:lnTo>
                  <a:pt x="912" y="410"/>
                </a:lnTo>
                <a:close/>
                <a:moveTo>
                  <a:pt x="891" y="424"/>
                </a:moveTo>
                <a:lnTo>
                  <a:pt x="887" y="426"/>
                </a:lnTo>
                <a:lnTo>
                  <a:pt x="880" y="431"/>
                </a:lnTo>
                <a:lnTo>
                  <a:pt x="874" y="420"/>
                </a:lnTo>
                <a:lnTo>
                  <a:pt x="881" y="416"/>
                </a:lnTo>
                <a:lnTo>
                  <a:pt x="884" y="414"/>
                </a:lnTo>
                <a:lnTo>
                  <a:pt x="891" y="424"/>
                </a:lnTo>
                <a:close/>
                <a:moveTo>
                  <a:pt x="869" y="437"/>
                </a:moveTo>
                <a:lnTo>
                  <a:pt x="858" y="443"/>
                </a:lnTo>
                <a:lnTo>
                  <a:pt x="852" y="432"/>
                </a:lnTo>
                <a:lnTo>
                  <a:pt x="863" y="426"/>
                </a:lnTo>
                <a:lnTo>
                  <a:pt x="869" y="437"/>
                </a:lnTo>
                <a:close/>
                <a:moveTo>
                  <a:pt x="847" y="449"/>
                </a:moveTo>
                <a:lnTo>
                  <a:pt x="838" y="453"/>
                </a:lnTo>
                <a:lnTo>
                  <a:pt x="835" y="454"/>
                </a:lnTo>
                <a:lnTo>
                  <a:pt x="830" y="443"/>
                </a:lnTo>
                <a:lnTo>
                  <a:pt x="832" y="442"/>
                </a:lnTo>
                <a:lnTo>
                  <a:pt x="841" y="438"/>
                </a:lnTo>
                <a:lnTo>
                  <a:pt x="847" y="449"/>
                </a:lnTo>
                <a:close/>
                <a:moveTo>
                  <a:pt x="824" y="459"/>
                </a:moveTo>
                <a:lnTo>
                  <a:pt x="820" y="461"/>
                </a:lnTo>
                <a:lnTo>
                  <a:pt x="812" y="464"/>
                </a:lnTo>
                <a:lnTo>
                  <a:pt x="807" y="453"/>
                </a:lnTo>
                <a:lnTo>
                  <a:pt x="814" y="450"/>
                </a:lnTo>
                <a:lnTo>
                  <a:pt x="819" y="448"/>
                </a:lnTo>
                <a:lnTo>
                  <a:pt x="824" y="459"/>
                </a:lnTo>
                <a:close/>
                <a:moveTo>
                  <a:pt x="800" y="469"/>
                </a:moveTo>
                <a:lnTo>
                  <a:pt x="789" y="473"/>
                </a:lnTo>
                <a:lnTo>
                  <a:pt x="784" y="462"/>
                </a:lnTo>
                <a:lnTo>
                  <a:pt x="796" y="457"/>
                </a:lnTo>
                <a:lnTo>
                  <a:pt x="800" y="469"/>
                </a:lnTo>
                <a:close/>
                <a:moveTo>
                  <a:pt x="777" y="478"/>
                </a:moveTo>
                <a:lnTo>
                  <a:pt x="765" y="481"/>
                </a:lnTo>
                <a:lnTo>
                  <a:pt x="761" y="470"/>
                </a:lnTo>
                <a:lnTo>
                  <a:pt x="773" y="466"/>
                </a:lnTo>
                <a:lnTo>
                  <a:pt x="777" y="478"/>
                </a:lnTo>
                <a:close/>
                <a:moveTo>
                  <a:pt x="753" y="485"/>
                </a:moveTo>
                <a:lnTo>
                  <a:pt x="741" y="489"/>
                </a:lnTo>
                <a:lnTo>
                  <a:pt x="737" y="477"/>
                </a:lnTo>
                <a:lnTo>
                  <a:pt x="749" y="473"/>
                </a:lnTo>
                <a:lnTo>
                  <a:pt x="753" y="485"/>
                </a:lnTo>
                <a:close/>
                <a:moveTo>
                  <a:pt x="728" y="492"/>
                </a:moveTo>
                <a:lnTo>
                  <a:pt x="718" y="495"/>
                </a:lnTo>
                <a:lnTo>
                  <a:pt x="716" y="495"/>
                </a:lnTo>
                <a:lnTo>
                  <a:pt x="713" y="483"/>
                </a:lnTo>
                <a:lnTo>
                  <a:pt x="715" y="483"/>
                </a:lnTo>
                <a:lnTo>
                  <a:pt x="725" y="480"/>
                </a:lnTo>
                <a:lnTo>
                  <a:pt x="728" y="492"/>
                </a:lnTo>
                <a:close/>
                <a:moveTo>
                  <a:pt x="704" y="498"/>
                </a:moveTo>
                <a:lnTo>
                  <a:pt x="696" y="500"/>
                </a:lnTo>
                <a:lnTo>
                  <a:pt x="692" y="501"/>
                </a:lnTo>
                <a:lnTo>
                  <a:pt x="689" y="488"/>
                </a:lnTo>
                <a:lnTo>
                  <a:pt x="693" y="488"/>
                </a:lnTo>
                <a:lnTo>
                  <a:pt x="701" y="486"/>
                </a:lnTo>
                <a:lnTo>
                  <a:pt x="704" y="498"/>
                </a:lnTo>
                <a:close/>
                <a:moveTo>
                  <a:pt x="679" y="503"/>
                </a:moveTo>
                <a:lnTo>
                  <a:pt x="673" y="504"/>
                </a:lnTo>
                <a:lnTo>
                  <a:pt x="667" y="505"/>
                </a:lnTo>
                <a:lnTo>
                  <a:pt x="665" y="493"/>
                </a:lnTo>
                <a:lnTo>
                  <a:pt x="671" y="492"/>
                </a:lnTo>
                <a:lnTo>
                  <a:pt x="677" y="491"/>
                </a:lnTo>
                <a:lnTo>
                  <a:pt x="679" y="503"/>
                </a:lnTo>
                <a:close/>
                <a:moveTo>
                  <a:pt x="655" y="508"/>
                </a:moveTo>
                <a:lnTo>
                  <a:pt x="650" y="508"/>
                </a:lnTo>
                <a:lnTo>
                  <a:pt x="642" y="509"/>
                </a:lnTo>
                <a:lnTo>
                  <a:pt x="640" y="497"/>
                </a:lnTo>
                <a:lnTo>
                  <a:pt x="648" y="496"/>
                </a:lnTo>
                <a:lnTo>
                  <a:pt x="652" y="495"/>
                </a:lnTo>
                <a:lnTo>
                  <a:pt x="655" y="508"/>
                </a:lnTo>
                <a:close/>
                <a:moveTo>
                  <a:pt x="630" y="511"/>
                </a:moveTo>
                <a:lnTo>
                  <a:pt x="626" y="512"/>
                </a:lnTo>
                <a:lnTo>
                  <a:pt x="617" y="513"/>
                </a:lnTo>
                <a:lnTo>
                  <a:pt x="616" y="500"/>
                </a:lnTo>
                <a:lnTo>
                  <a:pt x="625" y="500"/>
                </a:lnTo>
                <a:lnTo>
                  <a:pt x="628" y="499"/>
                </a:lnTo>
                <a:lnTo>
                  <a:pt x="630" y="511"/>
                </a:lnTo>
                <a:close/>
                <a:moveTo>
                  <a:pt x="605" y="514"/>
                </a:moveTo>
                <a:lnTo>
                  <a:pt x="602" y="515"/>
                </a:lnTo>
                <a:lnTo>
                  <a:pt x="592" y="516"/>
                </a:lnTo>
                <a:lnTo>
                  <a:pt x="591" y="503"/>
                </a:lnTo>
                <a:lnTo>
                  <a:pt x="601" y="502"/>
                </a:lnTo>
                <a:lnTo>
                  <a:pt x="603" y="502"/>
                </a:lnTo>
                <a:lnTo>
                  <a:pt x="605" y="514"/>
                </a:lnTo>
                <a:close/>
                <a:moveTo>
                  <a:pt x="580" y="517"/>
                </a:moveTo>
                <a:lnTo>
                  <a:pt x="578" y="517"/>
                </a:lnTo>
                <a:lnTo>
                  <a:pt x="567" y="518"/>
                </a:lnTo>
                <a:lnTo>
                  <a:pt x="566" y="505"/>
                </a:lnTo>
                <a:lnTo>
                  <a:pt x="577" y="504"/>
                </a:lnTo>
                <a:lnTo>
                  <a:pt x="579" y="504"/>
                </a:lnTo>
                <a:lnTo>
                  <a:pt x="580" y="517"/>
                </a:lnTo>
                <a:close/>
                <a:moveTo>
                  <a:pt x="555" y="518"/>
                </a:moveTo>
                <a:lnTo>
                  <a:pt x="553" y="518"/>
                </a:lnTo>
                <a:lnTo>
                  <a:pt x="542" y="519"/>
                </a:lnTo>
                <a:lnTo>
                  <a:pt x="542" y="506"/>
                </a:lnTo>
                <a:lnTo>
                  <a:pt x="552" y="506"/>
                </a:lnTo>
                <a:lnTo>
                  <a:pt x="554" y="506"/>
                </a:lnTo>
                <a:lnTo>
                  <a:pt x="555" y="518"/>
                </a:lnTo>
                <a:close/>
                <a:moveTo>
                  <a:pt x="530" y="519"/>
                </a:moveTo>
                <a:lnTo>
                  <a:pt x="528" y="519"/>
                </a:lnTo>
                <a:lnTo>
                  <a:pt x="517" y="520"/>
                </a:lnTo>
                <a:lnTo>
                  <a:pt x="517" y="507"/>
                </a:lnTo>
                <a:lnTo>
                  <a:pt x="527" y="507"/>
                </a:lnTo>
                <a:lnTo>
                  <a:pt x="529" y="507"/>
                </a:lnTo>
                <a:lnTo>
                  <a:pt x="530" y="519"/>
                </a:lnTo>
                <a:close/>
                <a:moveTo>
                  <a:pt x="504" y="520"/>
                </a:moveTo>
                <a:lnTo>
                  <a:pt x="502" y="520"/>
                </a:lnTo>
                <a:lnTo>
                  <a:pt x="492" y="520"/>
                </a:lnTo>
                <a:lnTo>
                  <a:pt x="492" y="507"/>
                </a:lnTo>
                <a:lnTo>
                  <a:pt x="502" y="507"/>
                </a:lnTo>
                <a:lnTo>
                  <a:pt x="504" y="507"/>
                </a:lnTo>
                <a:lnTo>
                  <a:pt x="504" y="520"/>
                </a:lnTo>
                <a:close/>
                <a:moveTo>
                  <a:pt x="479" y="520"/>
                </a:moveTo>
                <a:lnTo>
                  <a:pt x="476" y="519"/>
                </a:lnTo>
                <a:lnTo>
                  <a:pt x="467" y="519"/>
                </a:lnTo>
                <a:lnTo>
                  <a:pt x="467" y="507"/>
                </a:lnTo>
                <a:lnTo>
                  <a:pt x="476" y="507"/>
                </a:lnTo>
                <a:lnTo>
                  <a:pt x="480" y="507"/>
                </a:lnTo>
                <a:lnTo>
                  <a:pt x="479" y="520"/>
                </a:lnTo>
                <a:close/>
                <a:moveTo>
                  <a:pt x="454" y="519"/>
                </a:moveTo>
                <a:lnTo>
                  <a:pt x="451" y="518"/>
                </a:lnTo>
                <a:lnTo>
                  <a:pt x="442" y="518"/>
                </a:lnTo>
                <a:lnTo>
                  <a:pt x="442" y="506"/>
                </a:lnTo>
                <a:lnTo>
                  <a:pt x="451" y="506"/>
                </a:lnTo>
                <a:lnTo>
                  <a:pt x="455" y="506"/>
                </a:lnTo>
                <a:lnTo>
                  <a:pt x="454" y="519"/>
                </a:lnTo>
                <a:close/>
                <a:moveTo>
                  <a:pt x="429" y="517"/>
                </a:moveTo>
                <a:lnTo>
                  <a:pt x="426" y="517"/>
                </a:lnTo>
                <a:lnTo>
                  <a:pt x="417" y="516"/>
                </a:lnTo>
                <a:lnTo>
                  <a:pt x="418" y="504"/>
                </a:lnTo>
                <a:lnTo>
                  <a:pt x="427" y="504"/>
                </a:lnTo>
                <a:lnTo>
                  <a:pt x="430" y="505"/>
                </a:lnTo>
                <a:lnTo>
                  <a:pt x="429" y="517"/>
                </a:lnTo>
                <a:close/>
                <a:moveTo>
                  <a:pt x="404" y="515"/>
                </a:moveTo>
                <a:lnTo>
                  <a:pt x="401" y="515"/>
                </a:lnTo>
                <a:lnTo>
                  <a:pt x="392" y="514"/>
                </a:lnTo>
                <a:lnTo>
                  <a:pt x="393" y="501"/>
                </a:lnTo>
                <a:lnTo>
                  <a:pt x="402" y="502"/>
                </a:lnTo>
                <a:lnTo>
                  <a:pt x="405" y="503"/>
                </a:lnTo>
                <a:lnTo>
                  <a:pt x="404" y="515"/>
                </a:lnTo>
                <a:close/>
                <a:moveTo>
                  <a:pt x="379" y="512"/>
                </a:moveTo>
                <a:lnTo>
                  <a:pt x="377" y="512"/>
                </a:lnTo>
                <a:lnTo>
                  <a:pt x="367" y="510"/>
                </a:lnTo>
                <a:lnTo>
                  <a:pt x="369" y="498"/>
                </a:lnTo>
                <a:lnTo>
                  <a:pt x="379" y="499"/>
                </a:lnTo>
                <a:lnTo>
                  <a:pt x="381" y="500"/>
                </a:lnTo>
                <a:lnTo>
                  <a:pt x="379" y="512"/>
                </a:lnTo>
                <a:close/>
                <a:moveTo>
                  <a:pt x="354" y="509"/>
                </a:moveTo>
                <a:lnTo>
                  <a:pt x="354" y="508"/>
                </a:lnTo>
                <a:lnTo>
                  <a:pt x="342" y="506"/>
                </a:lnTo>
                <a:lnTo>
                  <a:pt x="344" y="494"/>
                </a:lnTo>
                <a:lnTo>
                  <a:pt x="355" y="496"/>
                </a:lnTo>
                <a:lnTo>
                  <a:pt x="356" y="496"/>
                </a:lnTo>
                <a:lnTo>
                  <a:pt x="354" y="509"/>
                </a:lnTo>
                <a:close/>
                <a:moveTo>
                  <a:pt x="329" y="504"/>
                </a:moveTo>
                <a:lnTo>
                  <a:pt x="317" y="502"/>
                </a:lnTo>
                <a:lnTo>
                  <a:pt x="320" y="489"/>
                </a:lnTo>
                <a:lnTo>
                  <a:pt x="332" y="492"/>
                </a:lnTo>
                <a:lnTo>
                  <a:pt x="329" y="504"/>
                </a:lnTo>
                <a:close/>
                <a:moveTo>
                  <a:pt x="305" y="499"/>
                </a:moveTo>
                <a:lnTo>
                  <a:pt x="293" y="496"/>
                </a:lnTo>
                <a:lnTo>
                  <a:pt x="295" y="484"/>
                </a:lnTo>
                <a:lnTo>
                  <a:pt x="308" y="487"/>
                </a:lnTo>
                <a:lnTo>
                  <a:pt x="305" y="499"/>
                </a:lnTo>
                <a:close/>
                <a:moveTo>
                  <a:pt x="280" y="493"/>
                </a:moveTo>
                <a:lnTo>
                  <a:pt x="268" y="490"/>
                </a:lnTo>
                <a:lnTo>
                  <a:pt x="271" y="478"/>
                </a:lnTo>
                <a:lnTo>
                  <a:pt x="284" y="481"/>
                </a:lnTo>
                <a:lnTo>
                  <a:pt x="280" y="493"/>
                </a:lnTo>
                <a:close/>
                <a:moveTo>
                  <a:pt x="256" y="487"/>
                </a:moveTo>
                <a:lnTo>
                  <a:pt x="244" y="483"/>
                </a:lnTo>
                <a:lnTo>
                  <a:pt x="248" y="471"/>
                </a:lnTo>
                <a:lnTo>
                  <a:pt x="260" y="475"/>
                </a:lnTo>
                <a:lnTo>
                  <a:pt x="256" y="487"/>
                </a:lnTo>
                <a:close/>
                <a:moveTo>
                  <a:pt x="232" y="479"/>
                </a:moveTo>
                <a:lnTo>
                  <a:pt x="223" y="476"/>
                </a:lnTo>
                <a:lnTo>
                  <a:pt x="220" y="475"/>
                </a:lnTo>
                <a:lnTo>
                  <a:pt x="224" y="463"/>
                </a:lnTo>
                <a:lnTo>
                  <a:pt x="227" y="464"/>
                </a:lnTo>
                <a:lnTo>
                  <a:pt x="236" y="467"/>
                </a:lnTo>
                <a:lnTo>
                  <a:pt x="232" y="479"/>
                </a:lnTo>
                <a:close/>
                <a:moveTo>
                  <a:pt x="208" y="471"/>
                </a:moveTo>
                <a:lnTo>
                  <a:pt x="203" y="469"/>
                </a:lnTo>
                <a:lnTo>
                  <a:pt x="197" y="466"/>
                </a:lnTo>
                <a:lnTo>
                  <a:pt x="201" y="455"/>
                </a:lnTo>
                <a:lnTo>
                  <a:pt x="208" y="457"/>
                </a:lnTo>
                <a:lnTo>
                  <a:pt x="213" y="459"/>
                </a:lnTo>
                <a:lnTo>
                  <a:pt x="208" y="471"/>
                </a:lnTo>
                <a:close/>
                <a:moveTo>
                  <a:pt x="185" y="462"/>
                </a:moveTo>
                <a:lnTo>
                  <a:pt x="184" y="461"/>
                </a:lnTo>
                <a:lnTo>
                  <a:pt x="173" y="457"/>
                </a:lnTo>
                <a:lnTo>
                  <a:pt x="178" y="445"/>
                </a:lnTo>
                <a:lnTo>
                  <a:pt x="189" y="450"/>
                </a:lnTo>
                <a:lnTo>
                  <a:pt x="190" y="450"/>
                </a:lnTo>
                <a:lnTo>
                  <a:pt x="185" y="462"/>
                </a:lnTo>
                <a:close/>
                <a:moveTo>
                  <a:pt x="162" y="451"/>
                </a:moveTo>
                <a:lnTo>
                  <a:pt x="151" y="446"/>
                </a:lnTo>
                <a:lnTo>
                  <a:pt x="156" y="435"/>
                </a:lnTo>
                <a:lnTo>
                  <a:pt x="167" y="440"/>
                </a:lnTo>
                <a:lnTo>
                  <a:pt x="162" y="451"/>
                </a:lnTo>
                <a:close/>
                <a:moveTo>
                  <a:pt x="139" y="440"/>
                </a:moveTo>
                <a:lnTo>
                  <a:pt x="132" y="436"/>
                </a:lnTo>
                <a:lnTo>
                  <a:pt x="128" y="434"/>
                </a:lnTo>
                <a:lnTo>
                  <a:pt x="135" y="423"/>
                </a:lnTo>
                <a:lnTo>
                  <a:pt x="138" y="425"/>
                </a:lnTo>
                <a:lnTo>
                  <a:pt x="145" y="429"/>
                </a:lnTo>
                <a:lnTo>
                  <a:pt x="139" y="440"/>
                </a:lnTo>
                <a:close/>
                <a:moveTo>
                  <a:pt x="117" y="427"/>
                </a:moveTo>
                <a:lnTo>
                  <a:pt x="116" y="427"/>
                </a:lnTo>
                <a:lnTo>
                  <a:pt x="107" y="420"/>
                </a:lnTo>
                <a:lnTo>
                  <a:pt x="114" y="410"/>
                </a:lnTo>
                <a:lnTo>
                  <a:pt x="123" y="416"/>
                </a:lnTo>
                <a:lnTo>
                  <a:pt x="124" y="416"/>
                </a:lnTo>
                <a:lnTo>
                  <a:pt x="117" y="427"/>
                </a:lnTo>
                <a:close/>
                <a:moveTo>
                  <a:pt x="96" y="413"/>
                </a:moveTo>
                <a:lnTo>
                  <a:pt x="87" y="407"/>
                </a:lnTo>
                <a:lnTo>
                  <a:pt x="86" y="406"/>
                </a:lnTo>
                <a:lnTo>
                  <a:pt x="94" y="396"/>
                </a:lnTo>
                <a:lnTo>
                  <a:pt x="95" y="397"/>
                </a:lnTo>
                <a:lnTo>
                  <a:pt x="104" y="403"/>
                </a:lnTo>
                <a:lnTo>
                  <a:pt x="96" y="413"/>
                </a:lnTo>
                <a:close/>
                <a:moveTo>
                  <a:pt x="76" y="398"/>
                </a:moveTo>
                <a:lnTo>
                  <a:pt x="74" y="396"/>
                </a:lnTo>
                <a:lnTo>
                  <a:pt x="66" y="389"/>
                </a:lnTo>
                <a:lnTo>
                  <a:pt x="75" y="380"/>
                </a:lnTo>
                <a:lnTo>
                  <a:pt x="82" y="386"/>
                </a:lnTo>
                <a:lnTo>
                  <a:pt x="84" y="388"/>
                </a:lnTo>
                <a:lnTo>
                  <a:pt x="76" y="398"/>
                </a:lnTo>
                <a:close/>
                <a:moveTo>
                  <a:pt x="57" y="380"/>
                </a:moveTo>
                <a:lnTo>
                  <a:pt x="51" y="374"/>
                </a:lnTo>
                <a:lnTo>
                  <a:pt x="48" y="371"/>
                </a:lnTo>
                <a:lnTo>
                  <a:pt x="58" y="363"/>
                </a:lnTo>
                <a:lnTo>
                  <a:pt x="60" y="365"/>
                </a:lnTo>
                <a:lnTo>
                  <a:pt x="66" y="372"/>
                </a:lnTo>
                <a:lnTo>
                  <a:pt x="57" y="380"/>
                </a:lnTo>
                <a:close/>
                <a:moveTo>
                  <a:pt x="40" y="361"/>
                </a:moveTo>
                <a:lnTo>
                  <a:pt x="32" y="352"/>
                </a:lnTo>
                <a:lnTo>
                  <a:pt x="42" y="344"/>
                </a:lnTo>
                <a:lnTo>
                  <a:pt x="50" y="354"/>
                </a:lnTo>
                <a:lnTo>
                  <a:pt x="40" y="361"/>
                </a:lnTo>
                <a:close/>
                <a:moveTo>
                  <a:pt x="25" y="341"/>
                </a:moveTo>
                <a:lnTo>
                  <a:pt x="23" y="339"/>
                </a:lnTo>
                <a:lnTo>
                  <a:pt x="18" y="330"/>
                </a:lnTo>
                <a:lnTo>
                  <a:pt x="29" y="324"/>
                </a:lnTo>
                <a:lnTo>
                  <a:pt x="34" y="332"/>
                </a:lnTo>
                <a:lnTo>
                  <a:pt x="35" y="334"/>
                </a:lnTo>
                <a:lnTo>
                  <a:pt x="25" y="341"/>
                </a:lnTo>
                <a:close/>
                <a:moveTo>
                  <a:pt x="13" y="318"/>
                </a:moveTo>
                <a:lnTo>
                  <a:pt x="11" y="313"/>
                </a:lnTo>
                <a:lnTo>
                  <a:pt x="8" y="306"/>
                </a:lnTo>
                <a:lnTo>
                  <a:pt x="20" y="302"/>
                </a:lnTo>
                <a:lnTo>
                  <a:pt x="22" y="308"/>
                </a:lnTo>
                <a:lnTo>
                  <a:pt x="24" y="313"/>
                </a:lnTo>
                <a:lnTo>
                  <a:pt x="13" y="318"/>
                </a:lnTo>
                <a:close/>
                <a:moveTo>
                  <a:pt x="4" y="293"/>
                </a:moveTo>
                <a:lnTo>
                  <a:pt x="3" y="287"/>
                </a:lnTo>
                <a:lnTo>
                  <a:pt x="2" y="280"/>
                </a:lnTo>
                <a:lnTo>
                  <a:pt x="14" y="279"/>
                </a:lnTo>
                <a:lnTo>
                  <a:pt x="15" y="284"/>
                </a:lnTo>
                <a:lnTo>
                  <a:pt x="17" y="290"/>
                </a:lnTo>
                <a:lnTo>
                  <a:pt x="4" y="293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" name="Freeform 167"/>
          <p:cNvSpPr>
            <a:spLocks noEditPoints="1"/>
          </p:cNvSpPr>
          <p:nvPr/>
        </p:nvSpPr>
        <p:spPr bwMode="auto">
          <a:xfrm>
            <a:off x="4428395" y="2452097"/>
            <a:ext cx="524605" cy="794340"/>
          </a:xfrm>
          <a:custGeom>
            <a:avLst/>
            <a:gdLst>
              <a:gd name="T0" fmla="*/ 503 w 513"/>
              <a:gd name="T1" fmla="*/ 560 h 560"/>
              <a:gd name="T2" fmla="*/ 23 w 513"/>
              <a:gd name="T3" fmla="*/ 33 h 560"/>
              <a:gd name="T4" fmla="*/ 32 w 513"/>
              <a:gd name="T5" fmla="*/ 25 h 560"/>
              <a:gd name="T6" fmla="*/ 513 w 513"/>
              <a:gd name="T7" fmla="*/ 551 h 560"/>
              <a:gd name="T8" fmla="*/ 503 w 513"/>
              <a:gd name="T9" fmla="*/ 560 h 560"/>
              <a:gd name="T10" fmla="*/ 15 w 513"/>
              <a:gd name="T11" fmla="*/ 51 h 560"/>
              <a:gd name="T12" fmla="*/ 0 w 513"/>
              <a:gd name="T13" fmla="*/ 0 h 560"/>
              <a:gd name="T14" fmla="*/ 50 w 513"/>
              <a:gd name="T15" fmla="*/ 19 h 560"/>
              <a:gd name="T16" fmla="*/ 15 w 513"/>
              <a:gd name="T17" fmla="*/ 5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3" h="560">
                <a:moveTo>
                  <a:pt x="503" y="560"/>
                </a:moveTo>
                <a:lnTo>
                  <a:pt x="23" y="33"/>
                </a:lnTo>
                <a:lnTo>
                  <a:pt x="32" y="25"/>
                </a:lnTo>
                <a:lnTo>
                  <a:pt x="513" y="551"/>
                </a:lnTo>
                <a:lnTo>
                  <a:pt x="503" y="560"/>
                </a:lnTo>
                <a:close/>
                <a:moveTo>
                  <a:pt x="15" y="51"/>
                </a:moveTo>
                <a:lnTo>
                  <a:pt x="0" y="0"/>
                </a:lnTo>
                <a:lnTo>
                  <a:pt x="50" y="19"/>
                </a:lnTo>
                <a:lnTo>
                  <a:pt x="15" y="51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1" name="Rectangle 168"/>
          <p:cNvSpPr>
            <a:spLocks noChangeArrowheads="1"/>
          </p:cNvSpPr>
          <p:nvPr/>
        </p:nvSpPr>
        <p:spPr bwMode="auto">
          <a:xfrm>
            <a:off x="4953000" y="3246437"/>
            <a:ext cx="2873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Open circuit test:  Open circuit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2" name="Rectangle 169"/>
          <p:cNvSpPr>
            <a:spLocks noChangeArrowheads="1"/>
          </p:cNvSpPr>
          <p:nvPr/>
        </p:nvSpPr>
        <p:spPr bwMode="auto">
          <a:xfrm>
            <a:off x="4953000" y="3490912"/>
            <a:ext cx="101441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7200V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3" name="Rectangle 170"/>
          <p:cNvSpPr>
            <a:spLocks noChangeArrowheads="1"/>
          </p:cNvSpPr>
          <p:nvPr/>
        </p:nvSpPr>
        <p:spPr bwMode="auto">
          <a:xfrm>
            <a:off x="5868987" y="3490912"/>
            <a:ext cx="1587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4" name="Rectangle 171"/>
          <p:cNvSpPr>
            <a:spLocks noChangeArrowheads="1"/>
          </p:cNvSpPr>
          <p:nvPr/>
        </p:nvSpPr>
        <p:spPr bwMode="auto">
          <a:xfrm>
            <a:off x="5935662" y="3490912"/>
            <a:ext cx="1506537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side, and apply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5" name="Rectangle 172"/>
          <p:cNvSpPr>
            <a:spLocks noChangeArrowheads="1"/>
          </p:cNvSpPr>
          <p:nvPr/>
        </p:nvSpPr>
        <p:spPr bwMode="auto">
          <a:xfrm>
            <a:off x="4953000" y="3732212"/>
            <a:ext cx="1658937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240V to the 240V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" name="Rectangle 173"/>
          <p:cNvSpPr>
            <a:spLocks noChangeArrowheads="1"/>
          </p:cNvSpPr>
          <p:nvPr/>
        </p:nvSpPr>
        <p:spPr bwMode="auto">
          <a:xfrm>
            <a:off x="6513512" y="3732212"/>
            <a:ext cx="1587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7" name="Rectangle 174"/>
          <p:cNvSpPr>
            <a:spLocks noChangeArrowheads="1"/>
          </p:cNvSpPr>
          <p:nvPr/>
        </p:nvSpPr>
        <p:spPr bwMode="auto">
          <a:xfrm>
            <a:off x="6580187" y="3732212"/>
            <a:ext cx="103981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side.  The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8" name="Rectangle 175"/>
          <p:cNvSpPr>
            <a:spLocks noChangeArrowheads="1"/>
          </p:cNvSpPr>
          <p:nvPr/>
        </p:nvSpPr>
        <p:spPr bwMode="auto">
          <a:xfrm>
            <a:off x="4953000" y="3978274"/>
            <a:ext cx="2833687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winding currents are small, so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9" name="Rectangle 176"/>
          <p:cNvSpPr>
            <a:spLocks noChangeArrowheads="1"/>
          </p:cNvSpPr>
          <p:nvPr/>
        </p:nvSpPr>
        <p:spPr bwMode="auto">
          <a:xfrm>
            <a:off x="4953000" y="4221162"/>
            <a:ext cx="297021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series terms are negligible.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0" name="Line 177"/>
          <p:cNvSpPr>
            <a:spLocks noChangeShapeType="1"/>
          </p:cNvSpPr>
          <p:nvPr/>
        </p:nvSpPr>
        <p:spPr bwMode="auto">
          <a:xfrm>
            <a:off x="6100762" y="4899024"/>
            <a:ext cx="328612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1" name="Rectangle 178"/>
          <p:cNvSpPr>
            <a:spLocks noChangeArrowheads="1"/>
          </p:cNvSpPr>
          <p:nvPr/>
        </p:nvSpPr>
        <p:spPr bwMode="auto">
          <a:xfrm>
            <a:off x="6223000" y="5014912"/>
            <a:ext cx="2413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oc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2" name="Rectangle 179"/>
          <p:cNvSpPr>
            <a:spLocks noChangeArrowheads="1"/>
          </p:cNvSpPr>
          <p:nvPr/>
        </p:nvSpPr>
        <p:spPr bwMode="auto">
          <a:xfrm>
            <a:off x="6227762" y="4710112"/>
            <a:ext cx="2413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oc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3" name="Rectangle 180"/>
          <p:cNvSpPr>
            <a:spLocks noChangeArrowheads="1"/>
          </p:cNvSpPr>
          <p:nvPr/>
        </p:nvSpPr>
        <p:spPr bwMode="auto">
          <a:xfrm>
            <a:off x="5713412" y="4848224"/>
            <a:ext cx="2159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4" name="Rectangle 181"/>
          <p:cNvSpPr>
            <a:spLocks noChangeArrowheads="1"/>
          </p:cNvSpPr>
          <p:nvPr/>
        </p:nvSpPr>
        <p:spPr bwMode="auto">
          <a:xfrm>
            <a:off x="5124450" y="4848224"/>
            <a:ext cx="2159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5" name="Rectangle 182"/>
          <p:cNvSpPr>
            <a:spLocks noChangeArrowheads="1"/>
          </p:cNvSpPr>
          <p:nvPr/>
        </p:nvSpPr>
        <p:spPr bwMode="auto">
          <a:xfrm>
            <a:off x="6129337" y="4932362"/>
            <a:ext cx="1730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" name="Rectangle 183"/>
          <p:cNvSpPr>
            <a:spLocks noChangeArrowheads="1"/>
          </p:cNvSpPr>
          <p:nvPr/>
        </p:nvSpPr>
        <p:spPr bwMode="auto">
          <a:xfrm>
            <a:off x="6092825" y="4627562"/>
            <a:ext cx="230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7" name="Rectangle 184"/>
          <p:cNvSpPr>
            <a:spLocks noChangeArrowheads="1"/>
          </p:cNvSpPr>
          <p:nvPr/>
        </p:nvSpPr>
        <p:spPr bwMode="auto">
          <a:xfrm>
            <a:off x="5492750" y="4764087"/>
            <a:ext cx="2936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8" name="Rectangle 185"/>
          <p:cNvSpPr>
            <a:spLocks noChangeArrowheads="1"/>
          </p:cNvSpPr>
          <p:nvPr/>
        </p:nvSpPr>
        <p:spPr bwMode="auto">
          <a:xfrm>
            <a:off x="4989512" y="4764087"/>
            <a:ext cx="233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9" name="Rectangle 186"/>
          <p:cNvSpPr>
            <a:spLocks noChangeArrowheads="1"/>
          </p:cNvSpPr>
          <p:nvPr/>
        </p:nvSpPr>
        <p:spPr bwMode="auto">
          <a:xfrm>
            <a:off x="6135687" y="4800599"/>
            <a:ext cx="204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~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0" name="Rectangle 187"/>
          <p:cNvSpPr>
            <a:spLocks noChangeArrowheads="1"/>
          </p:cNvSpPr>
          <p:nvPr/>
        </p:nvSpPr>
        <p:spPr bwMode="auto">
          <a:xfrm>
            <a:off x="6148387" y="4495799"/>
            <a:ext cx="204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~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1" name="Rectangle 188"/>
          <p:cNvSpPr>
            <a:spLocks noChangeArrowheads="1"/>
          </p:cNvSpPr>
          <p:nvPr/>
        </p:nvSpPr>
        <p:spPr bwMode="auto">
          <a:xfrm>
            <a:off x="5324475" y="4760912"/>
            <a:ext cx="1841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||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2" name="Rectangle 189"/>
          <p:cNvSpPr>
            <a:spLocks noChangeArrowheads="1"/>
          </p:cNvSpPr>
          <p:nvPr/>
        </p:nvSpPr>
        <p:spPr bwMode="auto">
          <a:xfrm>
            <a:off x="5926137" y="4741862"/>
            <a:ext cx="2508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cs typeface="Arial" pitchFamily="34" charset="0"/>
              </a:rPr>
              <a:t>=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3" name="Rectangle 190"/>
          <p:cNvSpPr>
            <a:spLocks noChangeArrowheads="1"/>
          </p:cNvSpPr>
          <p:nvPr/>
        </p:nvSpPr>
        <p:spPr bwMode="auto">
          <a:xfrm>
            <a:off x="6389688" y="11017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Ioc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4" name="Freeform 191"/>
          <p:cNvSpPr>
            <a:spLocks noEditPoints="1"/>
          </p:cNvSpPr>
          <p:nvPr/>
        </p:nvSpPr>
        <p:spPr bwMode="auto">
          <a:xfrm>
            <a:off x="6375400" y="1347788"/>
            <a:ext cx="306387" cy="76200"/>
          </a:xfrm>
          <a:custGeom>
            <a:avLst/>
            <a:gdLst>
              <a:gd name="T0" fmla="*/ 193 w 193"/>
              <a:gd name="T1" fmla="*/ 17 h 48"/>
              <a:gd name="T2" fmla="*/ 40 w 193"/>
              <a:gd name="T3" fmla="*/ 17 h 48"/>
              <a:gd name="T4" fmla="*/ 40 w 193"/>
              <a:gd name="T5" fmla="*/ 30 h 48"/>
              <a:gd name="T6" fmla="*/ 193 w 193"/>
              <a:gd name="T7" fmla="*/ 30 h 48"/>
              <a:gd name="T8" fmla="*/ 193 w 193"/>
              <a:gd name="T9" fmla="*/ 17 h 48"/>
              <a:gd name="T10" fmla="*/ 48 w 193"/>
              <a:gd name="T11" fmla="*/ 0 h 48"/>
              <a:gd name="T12" fmla="*/ 0 w 193"/>
              <a:gd name="T13" fmla="*/ 24 h 48"/>
              <a:gd name="T14" fmla="*/ 48 w 193"/>
              <a:gd name="T15" fmla="*/ 48 h 48"/>
              <a:gd name="T16" fmla="*/ 48 w 193"/>
              <a:gd name="T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" h="48">
                <a:moveTo>
                  <a:pt x="193" y="17"/>
                </a:moveTo>
                <a:lnTo>
                  <a:pt x="40" y="17"/>
                </a:lnTo>
                <a:lnTo>
                  <a:pt x="40" y="30"/>
                </a:lnTo>
                <a:lnTo>
                  <a:pt x="193" y="30"/>
                </a:lnTo>
                <a:lnTo>
                  <a:pt x="193" y="17"/>
                </a:lnTo>
                <a:close/>
                <a:moveTo>
                  <a:pt x="48" y="0"/>
                </a:moveTo>
                <a:lnTo>
                  <a:pt x="0" y="24"/>
                </a:lnTo>
                <a:lnTo>
                  <a:pt x="48" y="48"/>
                </a:lnTo>
                <a:lnTo>
                  <a:pt x="48" y="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5" name="Oval 192"/>
          <p:cNvSpPr>
            <a:spLocks noChangeArrowheads="1"/>
          </p:cNvSpPr>
          <p:nvPr/>
        </p:nvSpPr>
        <p:spPr bwMode="auto">
          <a:xfrm>
            <a:off x="1458913" y="1474788"/>
            <a:ext cx="61912" cy="68263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6" name="Oval 193"/>
          <p:cNvSpPr>
            <a:spLocks noChangeArrowheads="1"/>
          </p:cNvSpPr>
          <p:nvPr/>
        </p:nvSpPr>
        <p:spPr bwMode="auto">
          <a:xfrm>
            <a:off x="1458913" y="1474788"/>
            <a:ext cx="61912" cy="68263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" name="Oval 194"/>
          <p:cNvSpPr>
            <a:spLocks noChangeArrowheads="1"/>
          </p:cNvSpPr>
          <p:nvPr/>
        </p:nvSpPr>
        <p:spPr bwMode="auto">
          <a:xfrm>
            <a:off x="1458913" y="1474788"/>
            <a:ext cx="61912" cy="682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" name="Oval 195"/>
          <p:cNvSpPr>
            <a:spLocks noChangeArrowheads="1"/>
          </p:cNvSpPr>
          <p:nvPr/>
        </p:nvSpPr>
        <p:spPr bwMode="auto">
          <a:xfrm>
            <a:off x="1458913" y="2384425"/>
            <a:ext cx="61912" cy="6667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9" name="Oval 196"/>
          <p:cNvSpPr>
            <a:spLocks noChangeArrowheads="1"/>
          </p:cNvSpPr>
          <p:nvPr/>
        </p:nvSpPr>
        <p:spPr bwMode="auto">
          <a:xfrm>
            <a:off x="1458913" y="2384425"/>
            <a:ext cx="61912" cy="6667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0" name="Oval 197"/>
          <p:cNvSpPr>
            <a:spLocks noChangeArrowheads="1"/>
          </p:cNvSpPr>
          <p:nvPr/>
        </p:nvSpPr>
        <p:spPr bwMode="auto">
          <a:xfrm>
            <a:off x="1458913" y="2384425"/>
            <a:ext cx="61912" cy="6667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1" name="Oval 198"/>
          <p:cNvSpPr>
            <a:spLocks noChangeArrowheads="1"/>
          </p:cNvSpPr>
          <p:nvPr/>
        </p:nvSpPr>
        <p:spPr bwMode="auto">
          <a:xfrm>
            <a:off x="6602413" y="2376488"/>
            <a:ext cx="61912" cy="6508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2" name="Oval 199"/>
          <p:cNvSpPr>
            <a:spLocks noChangeArrowheads="1"/>
          </p:cNvSpPr>
          <p:nvPr/>
        </p:nvSpPr>
        <p:spPr bwMode="auto">
          <a:xfrm>
            <a:off x="6602413" y="2376488"/>
            <a:ext cx="61912" cy="6508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3" name="Oval 200"/>
          <p:cNvSpPr>
            <a:spLocks noChangeArrowheads="1"/>
          </p:cNvSpPr>
          <p:nvPr/>
        </p:nvSpPr>
        <p:spPr bwMode="auto">
          <a:xfrm>
            <a:off x="6602413" y="2376488"/>
            <a:ext cx="61912" cy="6508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4" name="Oval 201"/>
          <p:cNvSpPr>
            <a:spLocks noChangeArrowheads="1"/>
          </p:cNvSpPr>
          <p:nvPr/>
        </p:nvSpPr>
        <p:spPr bwMode="auto">
          <a:xfrm>
            <a:off x="6615113" y="1481138"/>
            <a:ext cx="58737" cy="6508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5" name="Oval 202"/>
          <p:cNvSpPr>
            <a:spLocks noChangeArrowheads="1"/>
          </p:cNvSpPr>
          <p:nvPr/>
        </p:nvSpPr>
        <p:spPr bwMode="auto">
          <a:xfrm>
            <a:off x="6615113" y="1481138"/>
            <a:ext cx="58737" cy="6508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6" name="Oval 203"/>
          <p:cNvSpPr>
            <a:spLocks noChangeArrowheads="1"/>
          </p:cNvSpPr>
          <p:nvPr/>
        </p:nvSpPr>
        <p:spPr bwMode="auto">
          <a:xfrm>
            <a:off x="6615113" y="1481138"/>
            <a:ext cx="58737" cy="6508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68" name="Group 1167"/>
          <p:cNvGrpSpPr/>
          <p:nvPr/>
        </p:nvGrpSpPr>
        <p:grpSpPr>
          <a:xfrm>
            <a:off x="1600200" y="2974309"/>
            <a:ext cx="2328862" cy="2075787"/>
            <a:chOff x="1600200" y="2974309"/>
            <a:chExt cx="2328862" cy="2075787"/>
          </a:xfrm>
        </p:grpSpPr>
        <p:sp>
          <p:nvSpPr>
            <p:cNvPr id="83" name="Freeform 114"/>
            <p:cNvSpPr>
              <a:spLocks/>
            </p:cNvSpPr>
            <p:nvPr/>
          </p:nvSpPr>
          <p:spPr bwMode="auto">
            <a:xfrm>
              <a:off x="2057400" y="3819783"/>
              <a:ext cx="77787" cy="573088"/>
            </a:xfrm>
            <a:custGeom>
              <a:avLst/>
              <a:gdLst>
                <a:gd name="T0" fmla="*/ 49 w 49"/>
                <a:gd name="T1" fmla="*/ 0 h 361"/>
                <a:gd name="T2" fmla="*/ 0 w 49"/>
                <a:gd name="T3" fmla="*/ 90 h 361"/>
                <a:gd name="T4" fmla="*/ 0 w 49"/>
                <a:gd name="T5" fmla="*/ 361 h 361"/>
                <a:gd name="T6" fmla="*/ 48 w 49"/>
                <a:gd name="T7" fmla="*/ 270 h 361"/>
                <a:gd name="T8" fmla="*/ 49 w 49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1">
                  <a:moveTo>
                    <a:pt x="49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5"/>
            <p:cNvSpPr>
              <a:spLocks/>
            </p:cNvSpPr>
            <p:nvPr/>
          </p:nvSpPr>
          <p:spPr bwMode="auto">
            <a:xfrm>
              <a:off x="2057400" y="3819783"/>
              <a:ext cx="77787" cy="573088"/>
            </a:xfrm>
            <a:custGeom>
              <a:avLst/>
              <a:gdLst>
                <a:gd name="T0" fmla="*/ 49 w 49"/>
                <a:gd name="T1" fmla="*/ 0 h 361"/>
                <a:gd name="T2" fmla="*/ 0 w 49"/>
                <a:gd name="T3" fmla="*/ 90 h 361"/>
                <a:gd name="T4" fmla="*/ 0 w 49"/>
                <a:gd name="T5" fmla="*/ 361 h 361"/>
                <a:gd name="T6" fmla="*/ 48 w 49"/>
                <a:gd name="T7" fmla="*/ 270 h 361"/>
                <a:gd name="T8" fmla="*/ 49 w 49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1">
                  <a:moveTo>
                    <a:pt x="49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9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116"/>
            <p:cNvSpPr>
              <a:spLocks noChangeArrowheads="1"/>
            </p:cNvSpPr>
            <p:nvPr/>
          </p:nvSpPr>
          <p:spPr bwMode="auto">
            <a:xfrm>
              <a:off x="2328862" y="3781683"/>
              <a:ext cx="882650" cy="806450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17"/>
            <p:cNvSpPr>
              <a:spLocks noChangeArrowheads="1"/>
            </p:cNvSpPr>
            <p:nvPr/>
          </p:nvSpPr>
          <p:spPr bwMode="auto">
            <a:xfrm>
              <a:off x="2136775" y="3589596"/>
              <a:ext cx="1266825" cy="1190625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18"/>
            <p:cNvSpPr>
              <a:spLocks noChangeShapeType="1"/>
            </p:cNvSpPr>
            <p:nvPr/>
          </p:nvSpPr>
          <p:spPr bwMode="auto">
            <a:xfrm>
              <a:off x="2482850" y="3781683"/>
              <a:ext cx="0" cy="61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19"/>
            <p:cNvSpPr>
              <a:spLocks noChangeShapeType="1"/>
            </p:cNvSpPr>
            <p:nvPr/>
          </p:nvSpPr>
          <p:spPr bwMode="auto">
            <a:xfrm flipV="1">
              <a:off x="2328862" y="4396046"/>
              <a:ext cx="153987" cy="1920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20"/>
            <p:cNvSpPr>
              <a:spLocks noChangeShapeType="1"/>
            </p:cNvSpPr>
            <p:nvPr/>
          </p:nvSpPr>
          <p:spPr bwMode="auto">
            <a:xfrm>
              <a:off x="2482850" y="4396046"/>
              <a:ext cx="72866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21"/>
            <p:cNvSpPr>
              <a:spLocks noChangeShapeType="1"/>
            </p:cNvSpPr>
            <p:nvPr/>
          </p:nvSpPr>
          <p:spPr bwMode="auto">
            <a:xfrm flipV="1">
              <a:off x="2136775" y="3397508"/>
              <a:ext cx="153987" cy="1920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22"/>
            <p:cNvSpPr>
              <a:spLocks noChangeShapeType="1"/>
            </p:cNvSpPr>
            <p:nvPr/>
          </p:nvSpPr>
          <p:spPr bwMode="auto">
            <a:xfrm flipV="1">
              <a:off x="3403600" y="3397508"/>
              <a:ext cx="153987" cy="1920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3"/>
            <p:cNvSpPr>
              <a:spLocks noChangeShapeType="1"/>
            </p:cNvSpPr>
            <p:nvPr/>
          </p:nvSpPr>
          <p:spPr bwMode="auto">
            <a:xfrm>
              <a:off x="2290762" y="3397508"/>
              <a:ext cx="1266825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24"/>
            <p:cNvSpPr>
              <a:spLocks noChangeShapeType="1"/>
            </p:cNvSpPr>
            <p:nvPr/>
          </p:nvSpPr>
          <p:spPr bwMode="auto">
            <a:xfrm flipV="1">
              <a:off x="3403600" y="4588133"/>
              <a:ext cx="153987" cy="1920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5"/>
            <p:cNvSpPr>
              <a:spLocks noChangeShapeType="1"/>
            </p:cNvSpPr>
            <p:nvPr/>
          </p:nvSpPr>
          <p:spPr bwMode="auto">
            <a:xfrm>
              <a:off x="3557587" y="3397508"/>
              <a:ext cx="0" cy="119062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Rectangle 126"/>
            <p:cNvSpPr>
              <a:spLocks noChangeArrowheads="1"/>
            </p:cNvSpPr>
            <p:nvPr/>
          </p:nvSpPr>
          <p:spPr bwMode="auto">
            <a:xfrm>
              <a:off x="2060575" y="3972183"/>
              <a:ext cx="306387" cy="500063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127"/>
            <p:cNvSpPr>
              <a:spLocks noChangeArrowheads="1"/>
            </p:cNvSpPr>
            <p:nvPr/>
          </p:nvSpPr>
          <p:spPr bwMode="auto">
            <a:xfrm>
              <a:off x="2060575" y="3972183"/>
              <a:ext cx="306387" cy="50006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128"/>
            <p:cNvSpPr>
              <a:spLocks/>
            </p:cNvSpPr>
            <p:nvPr/>
          </p:nvSpPr>
          <p:spPr bwMode="auto">
            <a:xfrm>
              <a:off x="2365375" y="3780096"/>
              <a:ext cx="155575" cy="690563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8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8" y="3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129"/>
            <p:cNvSpPr>
              <a:spLocks/>
            </p:cNvSpPr>
            <p:nvPr/>
          </p:nvSpPr>
          <p:spPr bwMode="auto">
            <a:xfrm>
              <a:off x="2365375" y="3780096"/>
              <a:ext cx="155575" cy="690563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8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8" y="3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130"/>
            <p:cNvSpPr>
              <a:spLocks/>
            </p:cNvSpPr>
            <p:nvPr/>
          </p:nvSpPr>
          <p:spPr bwMode="auto">
            <a:xfrm>
              <a:off x="3133725" y="3781683"/>
              <a:ext cx="77787" cy="573088"/>
            </a:xfrm>
            <a:custGeom>
              <a:avLst/>
              <a:gdLst>
                <a:gd name="T0" fmla="*/ 49 w 49"/>
                <a:gd name="T1" fmla="*/ 0 h 361"/>
                <a:gd name="T2" fmla="*/ 0 w 49"/>
                <a:gd name="T3" fmla="*/ 90 h 361"/>
                <a:gd name="T4" fmla="*/ 0 w 49"/>
                <a:gd name="T5" fmla="*/ 361 h 361"/>
                <a:gd name="T6" fmla="*/ 48 w 49"/>
                <a:gd name="T7" fmla="*/ 270 h 361"/>
                <a:gd name="T8" fmla="*/ 49 w 49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1">
                  <a:moveTo>
                    <a:pt x="49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131"/>
            <p:cNvSpPr>
              <a:spLocks/>
            </p:cNvSpPr>
            <p:nvPr/>
          </p:nvSpPr>
          <p:spPr bwMode="auto">
            <a:xfrm>
              <a:off x="3133725" y="3781683"/>
              <a:ext cx="77787" cy="573088"/>
            </a:xfrm>
            <a:custGeom>
              <a:avLst/>
              <a:gdLst>
                <a:gd name="T0" fmla="*/ 49 w 49"/>
                <a:gd name="T1" fmla="*/ 0 h 361"/>
                <a:gd name="T2" fmla="*/ 0 w 49"/>
                <a:gd name="T3" fmla="*/ 90 h 361"/>
                <a:gd name="T4" fmla="*/ 0 w 49"/>
                <a:gd name="T5" fmla="*/ 361 h 361"/>
                <a:gd name="T6" fmla="*/ 48 w 49"/>
                <a:gd name="T7" fmla="*/ 270 h 361"/>
                <a:gd name="T8" fmla="*/ 49 w 49"/>
                <a:gd name="T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1">
                  <a:moveTo>
                    <a:pt x="49" y="0"/>
                  </a:moveTo>
                  <a:lnTo>
                    <a:pt x="0" y="90"/>
                  </a:lnTo>
                  <a:lnTo>
                    <a:pt x="0" y="361"/>
                  </a:lnTo>
                  <a:lnTo>
                    <a:pt x="48" y="270"/>
                  </a:lnTo>
                  <a:lnTo>
                    <a:pt x="49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132"/>
            <p:cNvSpPr>
              <a:spLocks noChangeArrowheads="1"/>
            </p:cNvSpPr>
            <p:nvPr/>
          </p:nvSpPr>
          <p:spPr bwMode="auto">
            <a:xfrm>
              <a:off x="3136900" y="3934083"/>
              <a:ext cx="306387" cy="500063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133"/>
            <p:cNvSpPr>
              <a:spLocks noChangeArrowheads="1"/>
            </p:cNvSpPr>
            <p:nvPr/>
          </p:nvSpPr>
          <p:spPr bwMode="auto">
            <a:xfrm>
              <a:off x="3136900" y="3934083"/>
              <a:ext cx="306387" cy="50006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134"/>
            <p:cNvSpPr>
              <a:spLocks/>
            </p:cNvSpPr>
            <p:nvPr/>
          </p:nvSpPr>
          <p:spPr bwMode="auto">
            <a:xfrm>
              <a:off x="3441700" y="3741996"/>
              <a:ext cx="155575" cy="690563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8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8" y="3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135"/>
            <p:cNvSpPr>
              <a:spLocks/>
            </p:cNvSpPr>
            <p:nvPr/>
          </p:nvSpPr>
          <p:spPr bwMode="auto">
            <a:xfrm>
              <a:off x="3441700" y="3741996"/>
              <a:ext cx="155575" cy="690563"/>
            </a:xfrm>
            <a:custGeom>
              <a:avLst/>
              <a:gdLst>
                <a:gd name="T0" fmla="*/ 98 w 98"/>
                <a:gd name="T1" fmla="*/ 0 h 435"/>
                <a:gd name="T2" fmla="*/ 1 w 98"/>
                <a:gd name="T3" fmla="*/ 109 h 435"/>
                <a:gd name="T4" fmla="*/ 0 w 98"/>
                <a:gd name="T5" fmla="*/ 435 h 435"/>
                <a:gd name="T6" fmla="*/ 98 w 98"/>
                <a:gd name="T7" fmla="*/ 326 h 435"/>
                <a:gd name="T8" fmla="*/ 98 w 98"/>
                <a:gd name="T9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35">
                  <a:moveTo>
                    <a:pt x="98" y="0"/>
                  </a:moveTo>
                  <a:lnTo>
                    <a:pt x="1" y="109"/>
                  </a:lnTo>
                  <a:lnTo>
                    <a:pt x="0" y="435"/>
                  </a:lnTo>
                  <a:lnTo>
                    <a:pt x="98" y="3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136"/>
            <p:cNvSpPr>
              <a:spLocks noChangeArrowheads="1"/>
            </p:cNvSpPr>
            <p:nvPr/>
          </p:nvSpPr>
          <p:spPr bwMode="auto">
            <a:xfrm>
              <a:off x="1798637" y="4804033"/>
              <a:ext cx="18859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Turns ratio 7200:240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Line 139"/>
            <p:cNvSpPr>
              <a:spLocks noChangeShapeType="1"/>
            </p:cNvSpPr>
            <p:nvPr/>
          </p:nvSpPr>
          <p:spPr bwMode="auto">
            <a:xfrm>
              <a:off x="1600200" y="4051558"/>
              <a:ext cx="460375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140"/>
            <p:cNvSpPr>
              <a:spLocks noChangeShapeType="1"/>
            </p:cNvSpPr>
            <p:nvPr/>
          </p:nvSpPr>
          <p:spPr bwMode="auto">
            <a:xfrm>
              <a:off x="1600200" y="4435733"/>
              <a:ext cx="460375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141"/>
            <p:cNvSpPr>
              <a:spLocks noChangeShapeType="1"/>
            </p:cNvSpPr>
            <p:nvPr/>
          </p:nvSpPr>
          <p:spPr bwMode="auto">
            <a:xfrm>
              <a:off x="3441700" y="3973771"/>
              <a:ext cx="46196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Line 142"/>
            <p:cNvSpPr>
              <a:spLocks noChangeShapeType="1"/>
            </p:cNvSpPr>
            <p:nvPr/>
          </p:nvSpPr>
          <p:spPr bwMode="auto">
            <a:xfrm>
              <a:off x="3441700" y="4357946"/>
              <a:ext cx="46196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144"/>
            <p:cNvSpPr>
              <a:spLocks noEditPoints="1"/>
            </p:cNvSpPr>
            <p:nvPr/>
          </p:nvSpPr>
          <p:spPr bwMode="auto">
            <a:xfrm>
              <a:off x="2520950" y="3475296"/>
              <a:ext cx="652462" cy="76200"/>
            </a:xfrm>
            <a:custGeom>
              <a:avLst/>
              <a:gdLst>
                <a:gd name="T0" fmla="*/ 0 w 411"/>
                <a:gd name="T1" fmla="*/ 17 h 48"/>
                <a:gd name="T2" fmla="*/ 371 w 411"/>
                <a:gd name="T3" fmla="*/ 17 h 48"/>
                <a:gd name="T4" fmla="*/ 371 w 411"/>
                <a:gd name="T5" fmla="*/ 30 h 48"/>
                <a:gd name="T6" fmla="*/ 0 w 411"/>
                <a:gd name="T7" fmla="*/ 30 h 48"/>
                <a:gd name="T8" fmla="*/ 0 w 411"/>
                <a:gd name="T9" fmla="*/ 17 h 48"/>
                <a:gd name="T10" fmla="*/ 363 w 411"/>
                <a:gd name="T11" fmla="*/ 0 h 48"/>
                <a:gd name="T12" fmla="*/ 411 w 411"/>
                <a:gd name="T13" fmla="*/ 24 h 48"/>
                <a:gd name="T14" fmla="*/ 363 w 411"/>
                <a:gd name="T15" fmla="*/ 48 h 48"/>
                <a:gd name="T16" fmla="*/ 363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0" y="17"/>
                  </a:moveTo>
                  <a:lnTo>
                    <a:pt x="371" y="17"/>
                  </a:lnTo>
                  <a:lnTo>
                    <a:pt x="371" y="30"/>
                  </a:lnTo>
                  <a:lnTo>
                    <a:pt x="0" y="30"/>
                  </a:lnTo>
                  <a:lnTo>
                    <a:pt x="0" y="17"/>
                  </a:lnTo>
                  <a:close/>
                  <a:moveTo>
                    <a:pt x="363" y="0"/>
                  </a:moveTo>
                  <a:lnTo>
                    <a:pt x="411" y="24"/>
                  </a:lnTo>
                  <a:lnTo>
                    <a:pt x="363" y="48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145"/>
            <p:cNvSpPr>
              <a:spLocks noEditPoints="1"/>
            </p:cNvSpPr>
            <p:nvPr/>
          </p:nvSpPr>
          <p:spPr bwMode="auto">
            <a:xfrm>
              <a:off x="2520950" y="3629283"/>
              <a:ext cx="652462" cy="76200"/>
            </a:xfrm>
            <a:custGeom>
              <a:avLst/>
              <a:gdLst>
                <a:gd name="T0" fmla="*/ 0 w 411"/>
                <a:gd name="T1" fmla="*/ 17 h 48"/>
                <a:gd name="T2" fmla="*/ 371 w 411"/>
                <a:gd name="T3" fmla="*/ 17 h 48"/>
                <a:gd name="T4" fmla="*/ 371 w 411"/>
                <a:gd name="T5" fmla="*/ 30 h 48"/>
                <a:gd name="T6" fmla="*/ 0 w 411"/>
                <a:gd name="T7" fmla="*/ 30 h 48"/>
                <a:gd name="T8" fmla="*/ 0 w 411"/>
                <a:gd name="T9" fmla="*/ 17 h 48"/>
                <a:gd name="T10" fmla="*/ 363 w 411"/>
                <a:gd name="T11" fmla="*/ 0 h 48"/>
                <a:gd name="T12" fmla="*/ 411 w 411"/>
                <a:gd name="T13" fmla="*/ 24 h 48"/>
                <a:gd name="T14" fmla="*/ 363 w 411"/>
                <a:gd name="T15" fmla="*/ 48 h 48"/>
                <a:gd name="T16" fmla="*/ 363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0" y="17"/>
                  </a:moveTo>
                  <a:lnTo>
                    <a:pt x="371" y="17"/>
                  </a:lnTo>
                  <a:lnTo>
                    <a:pt x="371" y="30"/>
                  </a:lnTo>
                  <a:lnTo>
                    <a:pt x="0" y="30"/>
                  </a:lnTo>
                  <a:lnTo>
                    <a:pt x="0" y="17"/>
                  </a:lnTo>
                  <a:close/>
                  <a:moveTo>
                    <a:pt x="363" y="0"/>
                  </a:moveTo>
                  <a:lnTo>
                    <a:pt x="411" y="24"/>
                  </a:lnTo>
                  <a:lnTo>
                    <a:pt x="363" y="48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146"/>
            <p:cNvSpPr>
              <a:spLocks noEditPoints="1"/>
            </p:cNvSpPr>
            <p:nvPr/>
          </p:nvSpPr>
          <p:spPr bwMode="auto">
            <a:xfrm>
              <a:off x="2482850" y="4473833"/>
              <a:ext cx="652462" cy="76200"/>
            </a:xfrm>
            <a:custGeom>
              <a:avLst/>
              <a:gdLst>
                <a:gd name="T0" fmla="*/ 411 w 411"/>
                <a:gd name="T1" fmla="*/ 17 h 48"/>
                <a:gd name="T2" fmla="*/ 40 w 411"/>
                <a:gd name="T3" fmla="*/ 17 h 48"/>
                <a:gd name="T4" fmla="*/ 40 w 411"/>
                <a:gd name="T5" fmla="*/ 30 h 48"/>
                <a:gd name="T6" fmla="*/ 411 w 411"/>
                <a:gd name="T7" fmla="*/ 30 h 48"/>
                <a:gd name="T8" fmla="*/ 411 w 411"/>
                <a:gd name="T9" fmla="*/ 17 h 48"/>
                <a:gd name="T10" fmla="*/ 48 w 411"/>
                <a:gd name="T11" fmla="*/ 0 h 48"/>
                <a:gd name="T12" fmla="*/ 0 w 411"/>
                <a:gd name="T13" fmla="*/ 24 h 48"/>
                <a:gd name="T14" fmla="*/ 48 w 411"/>
                <a:gd name="T15" fmla="*/ 48 h 48"/>
                <a:gd name="T16" fmla="*/ 48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411" y="17"/>
                  </a:moveTo>
                  <a:lnTo>
                    <a:pt x="40" y="17"/>
                  </a:lnTo>
                  <a:lnTo>
                    <a:pt x="40" y="30"/>
                  </a:lnTo>
                  <a:lnTo>
                    <a:pt x="411" y="30"/>
                  </a:lnTo>
                  <a:lnTo>
                    <a:pt x="411" y="17"/>
                  </a:lnTo>
                  <a:close/>
                  <a:moveTo>
                    <a:pt x="48" y="0"/>
                  </a:moveTo>
                  <a:lnTo>
                    <a:pt x="0" y="24"/>
                  </a:lnTo>
                  <a:lnTo>
                    <a:pt x="48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147"/>
            <p:cNvSpPr>
              <a:spLocks noEditPoints="1"/>
            </p:cNvSpPr>
            <p:nvPr/>
          </p:nvSpPr>
          <p:spPr bwMode="auto">
            <a:xfrm>
              <a:off x="2482850" y="4627821"/>
              <a:ext cx="652462" cy="76200"/>
            </a:xfrm>
            <a:custGeom>
              <a:avLst/>
              <a:gdLst>
                <a:gd name="T0" fmla="*/ 411 w 411"/>
                <a:gd name="T1" fmla="*/ 17 h 48"/>
                <a:gd name="T2" fmla="*/ 40 w 411"/>
                <a:gd name="T3" fmla="*/ 17 h 48"/>
                <a:gd name="T4" fmla="*/ 40 w 411"/>
                <a:gd name="T5" fmla="*/ 30 h 48"/>
                <a:gd name="T6" fmla="*/ 411 w 411"/>
                <a:gd name="T7" fmla="*/ 30 h 48"/>
                <a:gd name="T8" fmla="*/ 411 w 411"/>
                <a:gd name="T9" fmla="*/ 17 h 48"/>
                <a:gd name="T10" fmla="*/ 48 w 411"/>
                <a:gd name="T11" fmla="*/ 0 h 48"/>
                <a:gd name="T12" fmla="*/ 0 w 411"/>
                <a:gd name="T13" fmla="*/ 24 h 48"/>
                <a:gd name="T14" fmla="*/ 48 w 411"/>
                <a:gd name="T15" fmla="*/ 48 h 48"/>
                <a:gd name="T16" fmla="*/ 48 w 411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48">
                  <a:moveTo>
                    <a:pt x="411" y="17"/>
                  </a:moveTo>
                  <a:lnTo>
                    <a:pt x="40" y="17"/>
                  </a:lnTo>
                  <a:lnTo>
                    <a:pt x="40" y="30"/>
                  </a:lnTo>
                  <a:lnTo>
                    <a:pt x="411" y="30"/>
                  </a:lnTo>
                  <a:lnTo>
                    <a:pt x="411" y="17"/>
                  </a:lnTo>
                  <a:close/>
                  <a:moveTo>
                    <a:pt x="48" y="0"/>
                  </a:moveTo>
                  <a:lnTo>
                    <a:pt x="0" y="24"/>
                  </a:lnTo>
                  <a:lnTo>
                    <a:pt x="48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Oval 148"/>
            <p:cNvSpPr>
              <a:spLocks noChangeArrowheads="1"/>
            </p:cNvSpPr>
            <p:nvPr/>
          </p:nvSpPr>
          <p:spPr bwMode="auto">
            <a:xfrm>
              <a:off x="1600200" y="4013458"/>
              <a:ext cx="60325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Oval 149"/>
            <p:cNvSpPr>
              <a:spLocks noChangeArrowheads="1"/>
            </p:cNvSpPr>
            <p:nvPr/>
          </p:nvSpPr>
          <p:spPr bwMode="auto">
            <a:xfrm>
              <a:off x="1600200" y="4013458"/>
              <a:ext cx="60325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Oval 150"/>
            <p:cNvSpPr>
              <a:spLocks noChangeArrowheads="1"/>
            </p:cNvSpPr>
            <p:nvPr/>
          </p:nvSpPr>
          <p:spPr bwMode="auto">
            <a:xfrm>
              <a:off x="1600200" y="4013458"/>
              <a:ext cx="60325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Oval 151"/>
            <p:cNvSpPr>
              <a:spLocks noChangeArrowheads="1"/>
            </p:cNvSpPr>
            <p:nvPr/>
          </p:nvSpPr>
          <p:spPr bwMode="auto">
            <a:xfrm>
              <a:off x="1600200" y="4397633"/>
              <a:ext cx="60325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Oval 152"/>
            <p:cNvSpPr>
              <a:spLocks noChangeArrowheads="1"/>
            </p:cNvSpPr>
            <p:nvPr/>
          </p:nvSpPr>
          <p:spPr bwMode="auto">
            <a:xfrm>
              <a:off x="1600200" y="4397633"/>
              <a:ext cx="60325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Oval 153"/>
            <p:cNvSpPr>
              <a:spLocks noChangeArrowheads="1"/>
            </p:cNvSpPr>
            <p:nvPr/>
          </p:nvSpPr>
          <p:spPr bwMode="auto">
            <a:xfrm>
              <a:off x="1600200" y="4397633"/>
              <a:ext cx="60325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Oval 154"/>
            <p:cNvSpPr>
              <a:spLocks noChangeArrowheads="1"/>
            </p:cNvSpPr>
            <p:nvPr/>
          </p:nvSpPr>
          <p:spPr bwMode="auto">
            <a:xfrm>
              <a:off x="3865562" y="3935671"/>
              <a:ext cx="63500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Oval 155"/>
            <p:cNvSpPr>
              <a:spLocks noChangeArrowheads="1"/>
            </p:cNvSpPr>
            <p:nvPr/>
          </p:nvSpPr>
          <p:spPr bwMode="auto">
            <a:xfrm>
              <a:off x="3865562" y="3935671"/>
              <a:ext cx="63500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Oval 156"/>
            <p:cNvSpPr>
              <a:spLocks noChangeArrowheads="1"/>
            </p:cNvSpPr>
            <p:nvPr/>
          </p:nvSpPr>
          <p:spPr bwMode="auto">
            <a:xfrm>
              <a:off x="3865562" y="3935671"/>
              <a:ext cx="63500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Oval 157"/>
            <p:cNvSpPr>
              <a:spLocks noChangeArrowheads="1"/>
            </p:cNvSpPr>
            <p:nvPr/>
          </p:nvSpPr>
          <p:spPr bwMode="auto">
            <a:xfrm>
              <a:off x="3865562" y="4319846"/>
              <a:ext cx="63500" cy="6667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Oval 158"/>
            <p:cNvSpPr>
              <a:spLocks noChangeArrowheads="1"/>
            </p:cNvSpPr>
            <p:nvPr/>
          </p:nvSpPr>
          <p:spPr bwMode="auto">
            <a:xfrm>
              <a:off x="3865562" y="4319846"/>
              <a:ext cx="63500" cy="66675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Oval 159"/>
            <p:cNvSpPr>
              <a:spLocks noChangeArrowheads="1"/>
            </p:cNvSpPr>
            <p:nvPr/>
          </p:nvSpPr>
          <p:spPr bwMode="auto">
            <a:xfrm>
              <a:off x="3865562" y="4319846"/>
              <a:ext cx="63500" cy="66675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Text Box 158"/>
            <p:cNvSpPr txBox="1">
              <a:spLocks noChangeArrowheads="1"/>
            </p:cNvSpPr>
            <p:nvPr/>
          </p:nvSpPr>
          <p:spPr bwMode="auto">
            <a:xfrm>
              <a:off x="2673349" y="2974309"/>
              <a:ext cx="5381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400" b="1" dirty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7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b="1" dirty="0" smtClean="0"/>
              <a:t>Short Circuit Test</a:t>
            </a:r>
          </a:p>
        </p:txBody>
      </p:sp>
      <p:sp>
        <p:nvSpPr>
          <p:cNvPr id="8" name="Line 71"/>
          <p:cNvSpPr>
            <a:spLocks noChangeShapeType="1"/>
          </p:cNvSpPr>
          <p:nvPr/>
        </p:nvSpPr>
        <p:spPr bwMode="auto">
          <a:xfrm>
            <a:off x="2543175" y="1739900"/>
            <a:ext cx="5070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3471862" y="1557338"/>
            <a:ext cx="555625" cy="393700"/>
            <a:chOff x="1133" y="2592"/>
            <a:chExt cx="350" cy="248"/>
          </a:xfrm>
        </p:grpSpPr>
        <p:sp>
          <p:nvSpPr>
            <p:cNvPr id="10" name="Rectangle 73"/>
            <p:cNvSpPr>
              <a:spLocks noChangeArrowheads="1"/>
            </p:cNvSpPr>
            <p:nvPr/>
          </p:nvSpPr>
          <p:spPr bwMode="auto">
            <a:xfrm>
              <a:off x="1133" y="2592"/>
              <a:ext cx="35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74"/>
            <p:cNvSpPr>
              <a:spLocks noChangeArrowheads="1"/>
            </p:cNvSpPr>
            <p:nvPr/>
          </p:nvSpPr>
          <p:spPr bwMode="auto">
            <a:xfrm>
              <a:off x="1133" y="2592"/>
              <a:ext cx="350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" name="Rectangle 75"/>
          <p:cNvSpPr>
            <a:spLocks noChangeArrowheads="1"/>
          </p:cNvSpPr>
          <p:nvPr/>
        </p:nvSpPr>
        <p:spPr bwMode="auto">
          <a:xfrm>
            <a:off x="3656012" y="1624013"/>
            <a:ext cx="1889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Rs</a:t>
            </a:r>
            <a:endParaRPr lang="en-US" altLang="en-US"/>
          </a:p>
        </p:txBody>
      </p:sp>
      <p:sp>
        <p:nvSpPr>
          <p:cNvPr id="13" name="Rectangle 76"/>
          <p:cNvSpPr>
            <a:spLocks noChangeArrowheads="1"/>
          </p:cNvSpPr>
          <p:nvPr/>
        </p:nvSpPr>
        <p:spPr bwMode="auto">
          <a:xfrm>
            <a:off x="3841750" y="16240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146550" y="1546225"/>
            <a:ext cx="550862" cy="393700"/>
            <a:chOff x="1558" y="2585"/>
            <a:chExt cx="347" cy="248"/>
          </a:xfrm>
        </p:grpSpPr>
        <p:sp>
          <p:nvSpPr>
            <p:cNvPr id="15" name="Rectangle 78"/>
            <p:cNvSpPr>
              <a:spLocks noChangeArrowheads="1"/>
            </p:cNvSpPr>
            <p:nvPr/>
          </p:nvSpPr>
          <p:spPr bwMode="auto">
            <a:xfrm>
              <a:off x="1558" y="2585"/>
              <a:ext cx="347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Rectangle 79"/>
            <p:cNvSpPr>
              <a:spLocks noChangeArrowheads="1"/>
            </p:cNvSpPr>
            <p:nvPr/>
          </p:nvSpPr>
          <p:spPr bwMode="auto">
            <a:xfrm>
              <a:off x="1558" y="2585"/>
              <a:ext cx="347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" name="Rectangle 80"/>
          <p:cNvSpPr>
            <a:spLocks noChangeArrowheads="1"/>
          </p:cNvSpPr>
          <p:nvPr/>
        </p:nvSpPr>
        <p:spPr bwMode="auto">
          <a:xfrm>
            <a:off x="4300537" y="1612900"/>
            <a:ext cx="247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jXs</a:t>
            </a:r>
            <a:endParaRPr lang="en-US" altLang="en-US"/>
          </a:p>
        </p:txBody>
      </p:sp>
      <p:sp>
        <p:nvSpPr>
          <p:cNvPr id="18" name="Rectangle 81"/>
          <p:cNvSpPr>
            <a:spLocks noChangeArrowheads="1"/>
          </p:cNvSpPr>
          <p:nvPr/>
        </p:nvSpPr>
        <p:spPr bwMode="auto">
          <a:xfrm>
            <a:off x="4545012" y="1612900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sp>
        <p:nvSpPr>
          <p:cNvPr id="19" name="Line 82"/>
          <p:cNvSpPr>
            <a:spLocks noChangeShapeType="1"/>
          </p:cNvSpPr>
          <p:nvPr/>
        </p:nvSpPr>
        <p:spPr bwMode="auto">
          <a:xfrm flipV="1">
            <a:off x="2505075" y="2660650"/>
            <a:ext cx="5146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3"/>
          <p:cNvSpPr>
            <a:spLocks noChangeShapeType="1"/>
          </p:cNvSpPr>
          <p:nvPr/>
        </p:nvSpPr>
        <p:spPr bwMode="auto">
          <a:xfrm>
            <a:off x="5106987" y="1751013"/>
            <a:ext cx="1588" cy="9001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84"/>
          <p:cNvSpPr>
            <a:spLocks noChangeShapeType="1"/>
          </p:cNvSpPr>
          <p:nvPr/>
        </p:nvSpPr>
        <p:spPr bwMode="auto">
          <a:xfrm>
            <a:off x="5699125" y="1751013"/>
            <a:ext cx="1587" cy="9001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62675" y="1597025"/>
            <a:ext cx="1182687" cy="1184275"/>
            <a:chOff x="2828" y="2617"/>
            <a:chExt cx="745" cy="746"/>
          </a:xfrm>
        </p:grpSpPr>
        <p:sp>
          <p:nvSpPr>
            <p:cNvPr id="23" name="Rectangle 86"/>
            <p:cNvSpPr>
              <a:spLocks noChangeArrowheads="1"/>
            </p:cNvSpPr>
            <p:nvPr/>
          </p:nvSpPr>
          <p:spPr bwMode="auto">
            <a:xfrm>
              <a:off x="2828" y="2617"/>
              <a:ext cx="745" cy="7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Rectangle 87"/>
            <p:cNvSpPr>
              <a:spLocks noChangeArrowheads="1"/>
            </p:cNvSpPr>
            <p:nvPr/>
          </p:nvSpPr>
          <p:spPr bwMode="auto">
            <a:xfrm>
              <a:off x="2828" y="2617"/>
              <a:ext cx="745" cy="746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" name="Rectangle 88"/>
          <p:cNvSpPr>
            <a:spLocks noChangeArrowheads="1"/>
          </p:cNvSpPr>
          <p:nvPr/>
        </p:nvSpPr>
        <p:spPr bwMode="auto">
          <a:xfrm>
            <a:off x="6754812" y="1658938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sp>
        <p:nvSpPr>
          <p:cNvPr id="26" name="Rectangle 89"/>
          <p:cNvSpPr>
            <a:spLocks noChangeArrowheads="1"/>
          </p:cNvSpPr>
          <p:nvPr/>
        </p:nvSpPr>
        <p:spPr bwMode="auto">
          <a:xfrm>
            <a:off x="6580187" y="1860550"/>
            <a:ext cx="400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Ideal </a:t>
            </a:r>
            <a:endParaRPr lang="en-US" altLang="en-US"/>
          </a:p>
        </p:txBody>
      </p:sp>
      <p:sp>
        <p:nvSpPr>
          <p:cNvPr id="27" name="Rectangle 90"/>
          <p:cNvSpPr>
            <a:spLocks noChangeArrowheads="1"/>
          </p:cNvSpPr>
          <p:nvPr/>
        </p:nvSpPr>
        <p:spPr bwMode="auto">
          <a:xfrm>
            <a:off x="6318250" y="2062163"/>
            <a:ext cx="8874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Transformer</a:t>
            </a:r>
            <a:endParaRPr lang="en-US" altLang="en-US"/>
          </a:p>
        </p:txBody>
      </p:sp>
      <p:sp>
        <p:nvSpPr>
          <p:cNvPr id="28" name="Rectangle 91"/>
          <p:cNvSpPr>
            <a:spLocks noChangeArrowheads="1"/>
          </p:cNvSpPr>
          <p:nvPr/>
        </p:nvSpPr>
        <p:spPr bwMode="auto">
          <a:xfrm>
            <a:off x="7192962" y="206216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6359525" y="2268538"/>
            <a:ext cx="8001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7200:240V</a:t>
            </a:r>
            <a:endParaRPr lang="en-US" altLang="en-US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7148512" y="2268538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4810125" y="2022475"/>
            <a:ext cx="557212" cy="393700"/>
            <a:chOff x="1976" y="2885"/>
            <a:chExt cx="351" cy="248"/>
          </a:xfrm>
        </p:grpSpPr>
        <p:sp>
          <p:nvSpPr>
            <p:cNvPr id="32" name="Rectangle 95"/>
            <p:cNvSpPr>
              <a:spLocks noChangeArrowheads="1"/>
            </p:cNvSpPr>
            <p:nvPr/>
          </p:nvSpPr>
          <p:spPr bwMode="auto">
            <a:xfrm>
              <a:off x="1976" y="2885"/>
              <a:ext cx="351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96"/>
            <p:cNvSpPr>
              <a:spLocks noChangeArrowheads="1"/>
            </p:cNvSpPr>
            <p:nvPr/>
          </p:nvSpPr>
          <p:spPr bwMode="auto">
            <a:xfrm>
              <a:off x="1976" y="2885"/>
              <a:ext cx="351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4" name="Rectangle 97"/>
          <p:cNvSpPr>
            <a:spLocks noChangeArrowheads="1"/>
          </p:cNvSpPr>
          <p:nvPr/>
        </p:nvSpPr>
        <p:spPr bwMode="auto">
          <a:xfrm>
            <a:off x="4960937" y="2089150"/>
            <a:ext cx="2571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Rm</a:t>
            </a:r>
            <a:endParaRPr lang="en-US" altLang="en-US"/>
          </a:p>
        </p:txBody>
      </p:sp>
      <p:sp>
        <p:nvSpPr>
          <p:cNvPr id="35" name="Rectangle 98"/>
          <p:cNvSpPr>
            <a:spLocks noChangeArrowheads="1"/>
          </p:cNvSpPr>
          <p:nvPr/>
        </p:nvSpPr>
        <p:spPr bwMode="auto">
          <a:xfrm>
            <a:off x="5214937" y="2089150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grpSp>
        <p:nvGrpSpPr>
          <p:cNvPr id="36" name="Group 99"/>
          <p:cNvGrpSpPr>
            <a:grpSpLocks/>
          </p:cNvGrpSpPr>
          <p:nvPr/>
        </p:nvGrpSpPr>
        <p:grpSpPr bwMode="auto">
          <a:xfrm>
            <a:off x="5443537" y="2016125"/>
            <a:ext cx="552450" cy="395288"/>
            <a:chOff x="2375" y="2881"/>
            <a:chExt cx="348" cy="249"/>
          </a:xfrm>
        </p:grpSpPr>
        <p:sp>
          <p:nvSpPr>
            <p:cNvPr id="37" name="Rectangle 100"/>
            <p:cNvSpPr>
              <a:spLocks noChangeArrowheads="1"/>
            </p:cNvSpPr>
            <p:nvPr/>
          </p:nvSpPr>
          <p:spPr bwMode="auto">
            <a:xfrm>
              <a:off x="2375" y="2881"/>
              <a:ext cx="348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" name="Rectangle 101"/>
            <p:cNvSpPr>
              <a:spLocks noChangeArrowheads="1"/>
            </p:cNvSpPr>
            <p:nvPr/>
          </p:nvSpPr>
          <p:spPr bwMode="auto">
            <a:xfrm>
              <a:off x="2375" y="2881"/>
              <a:ext cx="348" cy="24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9" name="Rectangle 102"/>
          <p:cNvSpPr>
            <a:spLocks noChangeArrowheads="1"/>
          </p:cNvSpPr>
          <p:nvPr/>
        </p:nvSpPr>
        <p:spPr bwMode="auto">
          <a:xfrm>
            <a:off x="5564187" y="2082800"/>
            <a:ext cx="3159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jXm</a:t>
            </a:r>
            <a:endParaRPr lang="en-US" altLang="en-US"/>
          </a:p>
        </p:txBody>
      </p:sp>
      <p:sp>
        <p:nvSpPr>
          <p:cNvPr id="40" name="Rectangle 103"/>
          <p:cNvSpPr>
            <a:spLocks noChangeArrowheads="1"/>
          </p:cNvSpPr>
          <p:nvPr/>
        </p:nvSpPr>
        <p:spPr bwMode="auto">
          <a:xfrm>
            <a:off x="5876925" y="2082800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sp>
        <p:nvSpPr>
          <p:cNvPr id="41" name="Rectangle 104"/>
          <p:cNvSpPr>
            <a:spLocks noChangeArrowheads="1"/>
          </p:cNvSpPr>
          <p:nvPr/>
        </p:nvSpPr>
        <p:spPr bwMode="auto">
          <a:xfrm>
            <a:off x="5767387" y="2946400"/>
            <a:ext cx="19907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7200V                         240V</a:t>
            </a:r>
            <a:endParaRPr lang="en-US" altLang="en-US"/>
          </a:p>
        </p:txBody>
      </p:sp>
      <p:sp>
        <p:nvSpPr>
          <p:cNvPr id="42" name="Rectangle 105"/>
          <p:cNvSpPr>
            <a:spLocks noChangeArrowheads="1"/>
          </p:cNvSpPr>
          <p:nvPr/>
        </p:nvSpPr>
        <p:spPr bwMode="auto">
          <a:xfrm>
            <a:off x="7727950" y="2946400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/>
          </a:p>
        </p:txBody>
      </p:sp>
      <p:grpSp>
        <p:nvGrpSpPr>
          <p:cNvPr id="43" name="Group 118"/>
          <p:cNvGrpSpPr>
            <a:grpSpLocks/>
          </p:cNvGrpSpPr>
          <p:nvPr/>
        </p:nvGrpSpPr>
        <p:grpSpPr bwMode="auto">
          <a:xfrm>
            <a:off x="4281488" y="3200400"/>
            <a:ext cx="3033712" cy="2254250"/>
            <a:chOff x="3630" y="1993"/>
            <a:chExt cx="1911" cy="1420"/>
          </a:xfrm>
        </p:grpSpPr>
        <p:sp>
          <p:nvSpPr>
            <p:cNvPr id="44" name="AutoShape 119"/>
            <p:cNvSpPr>
              <a:spLocks noChangeArrowheads="1"/>
            </p:cNvSpPr>
            <p:nvPr/>
          </p:nvSpPr>
          <p:spPr bwMode="auto">
            <a:xfrm rot="16206671" flipH="1">
              <a:off x="3932" y="2776"/>
              <a:ext cx="361" cy="48"/>
            </a:xfrm>
            <a:prstGeom prst="parallelogram">
              <a:avLst>
                <a:gd name="adj" fmla="val 18802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120"/>
            <p:cNvSpPr>
              <a:spLocks noChangeArrowheads="1"/>
            </p:cNvSpPr>
            <p:nvPr/>
          </p:nvSpPr>
          <p:spPr bwMode="auto">
            <a:xfrm>
              <a:off x="4441" y="1993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46" name="Rectangle 121"/>
            <p:cNvSpPr>
              <a:spLocks noChangeArrowheads="1"/>
            </p:cNvSpPr>
            <p:nvPr/>
          </p:nvSpPr>
          <p:spPr bwMode="auto">
            <a:xfrm>
              <a:off x="4259" y="2595"/>
              <a:ext cx="556" cy="5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Rectangle 122"/>
            <p:cNvSpPr>
              <a:spLocks noChangeArrowheads="1"/>
            </p:cNvSpPr>
            <p:nvPr/>
          </p:nvSpPr>
          <p:spPr bwMode="auto">
            <a:xfrm>
              <a:off x="4138" y="2474"/>
              <a:ext cx="798" cy="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Line 123"/>
            <p:cNvSpPr>
              <a:spLocks noChangeShapeType="1"/>
            </p:cNvSpPr>
            <p:nvPr/>
          </p:nvSpPr>
          <p:spPr bwMode="auto">
            <a:xfrm>
              <a:off x="4356" y="2595"/>
              <a:ext cx="0" cy="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24"/>
            <p:cNvSpPr>
              <a:spLocks noChangeShapeType="1"/>
            </p:cNvSpPr>
            <p:nvPr/>
          </p:nvSpPr>
          <p:spPr bwMode="auto">
            <a:xfrm flipV="1">
              <a:off x="4259" y="2982"/>
              <a:ext cx="97" cy="1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25"/>
            <p:cNvSpPr>
              <a:spLocks noChangeShapeType="1"/>
            </p:cNvSpPr>
            <p:nvPr/>
          </p:nvSpPr>
          <p:spPr bwMode="auto">
            <a:xfrm>
              <a:off x="4356" y="2982"/>
              <a:ext cx="4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26"/>
            <p:cNvSpPr>
              <a:spLocks noChangeShapeType="1"/>
            </p:cNvSpPr>
            <p:nvPr/>
          </p:nvSpPr>
          <p:spPr bwMode="auto">
            <a:xfrm flipV="1">
              <a:off x="4138" y="2353"/>
              <a:ext cx="97" cy="1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27"/>
            <p:cNvSpPr>
              <a:spLocks noChangeShapeType="1"/>
            </p:cNvSpPr>
            <p:nvPr/>
          </p:nvSpPr>
          <p:spPr bwMode="auto">
            <a:xfrm flipV="1">
              <a:off x="4936" y="2353"/>
              <a:ext cx="97" cy="1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28"/>
            <p:cNvSpPr>
              <a:spLocks noChangeShapeType="1"/>
            </p:cNvSpPr>
            <p:nvPr/>
          </p:nvSpPr>
          <p:spPr bwMode="auto">
            <a:xfrm>
              <a:off x="4235" y="2353"/>
              <a:ext cx="7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29"/>
            <p:cNvSpPr>
              <a:spLocks noChangeShapeType="1"/>
            </p:cNvSpPr>
            <p:nvPr/>
          </p:nvSpPr>
          <p:spPr bwMode="auto">
            <a:xfrm flipV="1">
              <a:off x="4936" y="3103"/>
              <a:ext cx="97" cy="1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0"/>
            <p:cNvSpPr>
              <a:spLocks noChangeShapeType="1"/>
            </p:cNvSpPr>
            <p:nvPr/>
          </p:nvSpPr>
          <p:spPr bwMode="auto">
            <a:xfrm>
              <a:off x="5033" y="2353"/>
              <a:ext cx="0" cy="7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131"/>
            <p:cNvSpPr>
              <a:spLocks noChangeArrowheads="1"/>
            </p:cNvSpPr>
            <p:nvPr/>
          </p:nvSpPr>
          <p:spPr bwMode="auto">
            <a:xfrm>
              <a:off x="4090" y="2716"/>
              <a:ext cx="193" cy="3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AutoShape 132"/>
            <p:cNvSpPr>
              <a:spLocks noChangeArrowheads="1"/>
            </p:cNvSpPr>
            <p:nvPr/>
          </p:nvSpPr>
          <p:spPr bwMode="auto">
            <a:xfrm rot="16206671" flipH="1">
              <a:off x="4114" y="2764"/>
              <a:ext cx="435" cy="97"/>
            </a:xfrm>
            <a:prstGeom prst="parallelogram">
              <a:avLst>
                <a:gd name="adj" fmla="val 1121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AutoShape 133"/>
            <p:cNvSpPr>
              <a:spLocks noChangeArrowheads="1"/>
            </p:cNvSpPr>
            <p:nvPr/>
          </p:nvSpPr>
          <p:spPr bwMode="auto">
            <a:xfrm rot="16206671" flipH="1">
              <a:off x="4610" y="2752"/>
              <a:ext cx="361" cy="48"/>
            </a:xfrm>
            <a:prstGeom prst="parallelogram">
              <a:avLst>
                <a:gd name="adj" fmla="val 18802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134"/>
            <p:cNvSpPr>
              <a:spLocks noChangeArrowheads="1"/>
            </p:cNvSpPr>
            <p:nvPr/>
          </p:nvSpPr>
          <p:spPr bwMode="auto">
            <a:xfrm>
              <a:off x="4768" y="2692"/>
              <a:ext cx="193" cy="3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AutoShape 135"/>
            <p:cNvSpPr>
              <a:spLocks noChangeArrowheads="1"/>
            </p:cNvSpPr>
            <p:nvPr/>
          </p:nvSpPr>
          <p:spPr bwMode="auto">
            <a:xfrm rot="16206671" flipH="1">
              <a:off x="4792" y="2740"/>
              <a:ext cx="435" cy="97"/>
            </a:xfrm>
            <a:prstGeom prst="parallelogram">
              <a:avLst>
                <a:gd name="adj" fmla="val 1121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Text Box 136"/>
            <p:cNvSpPr txBox="1">
              <a:spLocks noChangeArrowheads="1"/>
            </p:cNvSpPr>
            <p:nvPr/>
          </p:nvSpPr>
          <p:spPr bwMode="auto">
            <a:xfrm>
              <a:off x="3630" y="3200"/>
              <a:ext cx="191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/>
                <a:t>Turns ratio </a:t>
              </a:r>
              <a:r>
                <a:rPr lang="en-US" altLang="en-US" sz="1600" dirty="0" smtClean="0"/>
                <a:t>7200:240</a:t>
              </a:r>
              <a:endParaRPr lang="en-US" altLang="en-US" sz="1600" dirty="0"/>
            </a:p>
          </p:txBody>
        </p:sp>
        <p:sp>
          <p:nvSpPr>
            <p:cNvPr id="62" name="Line 137"/>
            <p:cNvSpPr>
              <a:spLocks noChangeShapeType="1"/>
            </p:cNvSpPr>
            <p:nvPr/>
          </p:nvSpPr>
          <p:spPr bwMode="auto">
            <a:xfrm>
              <a:off x="3799" y="2765"/>
              <a:ext cx="2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8"/>
            <p:cNvSpPr>
              <a:spLocks noChangeShapeType="1"/>
            </p:cNvSpPr>
            <p:nvPr/>
          </p:nvSpPr>
          <p:spPr bwMode="auto">
            <a:xfrm>
              <a:off x="3799" y="3007"/>
              <a:ext cx="2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9"/>
            <p:cNvSpPr>
              <a:spLocks noChangeShapeType="1"/>
            </p:cNvSpPr>
            <p:nvPr/>
          </p:nvSpPr>
          <p:spPr bwMode="auto">
            <a:xfrm>
              <a:off x="4960" y="2716"/>
              <a:ext cx="2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40"/>
            <p:cNvSpPr>
              <a:spLocks noChangeShapeType="1"/>
            </p:cNvSpPr>
            <p:nvPr/>
          </p:nvSpPr>
          <p:spPr bwMode="auto">
            <a:xfrm>
              <a:off x="4960" y="2958"/>
              <a:ext cx="2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141"/>
            <p:cNvSpPr txBox="1">
              <a:spLocks noChangeArrowheads="1"/>
            </p:cNvSpPr>
            <p:nvPr/>
          </p:nvSpPr>
          <p:spPr bwMode="auto">
            <a:xfrm>
              <a:off x="4477" y="2112"/>
              <a:ext cx="3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400" b="1" dirty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Φ</a:t>
              </a:r>
            </a:p>
          </p:txBody>
        </p:sp>
        <p:sp>
          <p:nvSpPr>
            <p:cNvPr id="67" name="Line 142"/>
            <p:cNvSpPr>
              <a:spLocks noChangeShapeType="1"/>
            </p:cNvSpPr>
            <p:nvPr/>
          </p:nvSpPr>
          <p:spPr bwMode="auto">
            <a:xfrm>
              <a:off x="4380" y="2426"/>
              <a:ext cx="41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43"/>
            <p:cNvSpPr>
              <a:spLocks noChangeShapeType="1"/>
            </p:cNvSpPr>
            <p:nvPr/>
          </p:nvSpPr>
          <p:spPr bwMode="auto">
            <a:xfrm>
              <a:off x="4380" y="2523"/>
              <a:ext cx="41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44"/>
            <p:cNvSpPr>
              <a:spLocks noChangeShapeType="1"/>
            </p:cNvSpPr>
            <p:nvPr/>
          </p:nvSpPr>
          <p:spPr bwMode="auto">
            <a:xfrm flipH="1">
              <a:off x="4356" y="3055"/>
              <a:ext cx="41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5"/>
            <p:cNvSpPr>
              <a:spLocks noChangeShapeType="1"/>
            </p:cNvSpPr>
            <p:nvPr/>
          </p:nvSpPr>
          <p:spPr bwMode="auto">
            <a:xfrm flipH="1">
              <a:off x="4356" y="3152"/>
              <a:ext cx="41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" name="Group 146"/>
            <p:cNvGrpSpPr>
              <a:grpSpLocks/>
            </p:cNvGrpSpPr>
            <p:nvPr/>
          </p:nvGrpSpPr>
          <p:grpSpPr bwMode="auto">
            <a:xfrm>
              <a:off x="3799" y="2741"/>
              <a:ext cx="39" cy="42"/>
              <a:chOff x="984" y="2691"/>
              <a:chExt cx="39" cy="42"/>
            </a:xfrm>
          </p:grpSpPr>
          <p:sp>
            <p:nvSpPr>
              <p:cNvPr id="81" name="Oval 147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Oval 148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2" name="Group 149"/>
            <p:cNvGrpSpPr>
              <a:grpSpLocks/>
            </p:cNvGrpSpPr>
            <p:nvPr/>
          </p:nvGrpSpPr>
          <p:grpSpPr bwMode="auto">
            <a:xfrm>
              <a:off x="3799" y="2983"/>
              <a:ext cx="39" cy="42"/>
              <a:chOff x="984" y="2691"/>
              <a:chExt cx="39" cy="42"/>
            </a:xfrm>
          </p:grpSpPr>
          <p:sp>
            <p:nvSpPr>
              <p:cNvPr id="79" name="Oval 150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0" name="Oval 151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3" name="Group 152"/>
            <p:cNvGrpSpPr>
              <a:grpSpLocks/>
            </p:cNvGrpSpPr>
            <p:nvPr/>
          </p:nvGrpSpPr>
          <p:grpSpPr bwMode="auto">
            <a:xfrm>
              <a:off x="5227" y="2692"/>
              <a:ext cx="39" cy="42"/>
              <a:chOff x="984" y="2691"/>
              <a:chExt cx="39" cy="42"/>
            </a:xfrm>
          </p:grpSpPr>
          <p:sp>
            <p:nvSpPr>
              <p:cNvPr id="77" name="Oval 153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8" name="Oval 154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4" name="Group 155"/>
            <p:cNvGrpSpPr>
              <a:grpSpLocks/>
            </p:cNvGrpSpPr>
            <p:nvPr/>
          </p:nvGrpSpPr>
          <p:grpSpPr bwMode="auto">
            <a:xfrm>
              <a:off x="5227" y="2934"/>
              <a:ext cx="39" cy="42"/>
              <a:chOff x="984" y="2691"/>
              <a:chExt cx="39" cy="42"/>
            </a:xfrm>
          </p:grpSpPr>
          <p:sp>
            <p:nvSpPr>
              <p:cNvPr id="75" name="Oval 156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Oval 157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3" name="Group 199"/>
          <p:cNvGrpSpPr>
            <a:grpSpLocks/>
          </p:cNvGrpSpPr>
          <p:nvPr/>
        </p:nvGrpSpPr>
        <p:grpSpPr bwMode="auto">
          <a:xfrm>
            <a:off x="1276350" y="1316038"/>
            <a:ext cx="6375400" cy="4110037"/>
            <a:chOff x="243" y="829"/>
            <a:chExt cx="4016" cy="2589"/>
          </a:xfrm>
        </p:grpSpPr>
        <p:sp>
          <p:nvSpPr>
            <p:cNvPr id="84" name="Line 190"/>
            <p:cNvSpPr>
              <a:spLocks noChangeShapeType="1"/>
            </p:cNvSpPr>
            <p:nvPr/>
          </p:nvSpPr>
          <p:spPr bwMode="auto">
            <a:xfrm>
              <a:off x="4259" y="1096"/>
              <a:ext cx="0" cy="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158"/>
            <p:cNvSpPr>
              <a:spLocks noChangeArrowheads="1"/>
            </p:cNvSpPr>
            <p:nvPr/>
          </p:nvSpPr>
          <p:spPr bwMode="auto">
            <a:xfrm>
              <a:off x="1501" y="829"/>
              <a:ext cx="1040" cy="50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Line 160"/>
            <p:cNvSpPr>
              <a:spLocks noChangeShapeType="1"/>
            </p:cNvSpPr>
            <p:nvPr/>
          </p:nvSpPr>
          <p:spPr bwMode="auto">
            <a:xfrm flipV="1">
              <a:off x="1162" y="1264"/>
              <a:ext cx="436" cy="5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161"/>
            <p:cNvSpPr txBox="1">
              <a:spLocks noChangeArrowheads="1"/>
            </p:cNvSpPr>
            <p:nvPr/>
          </p:nvSpPr>
          <p:spPr bwMode="auto">
            <a:xfrm>
              <a:off x="243" y="1748"/>
              <a:ext cx="1887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/>
                <a:t>Short circuit test:  Short circuit the 240V-side, and raise the 7200V-side voltage to a few percent of 7200, until rated current flows.  There is almost no core flux so the magnetizing terms are negligible.  </a:t>
              </a:r>
            </a:p>
          </p:txBody>
        </p:sp>
        <p:graphicFrame>
          <p:nvGraphicFramePr>
            <p:cNvPr id="88" name="Object 162"/>
            <p:cNvGraphicFramePr>
              <a:graphicFrameLocks noChangeAspect="1"/>
            </p:cNvGraphicFramePr>
            <p:nvPr/>
          </p:nvGraphicFramePr>
          <p:xfrm>
            <a:off x="291" y="3000"/>
            <a:ext cx="904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3" imgW="1016000" imgH="469900" progId="Equation.3">
                    <p:embed/>
                  </p:oleObj>
                </mc:Choice>
                <mc:Fallback>
                  <p:oleObj name="Equation" r:id="rId3" imgW="1016000" imgH="469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" y="3000"/>
                          <a:ext cx="904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" name="Line 173"/>
            <p:cNvSpPr>
              <a:spLocks noChangeShapeType="1"/>
            </p:cNvSpPr>
            <p:nvPr/>
          </p:nvSpPr>
          <p:spPr bwMode="auto">
            <a:xfrm>
              <a:off x="1017" y="1096"/>
              <a:ext cx="0" cy="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172"/>
            <p:cNvSpPr>
              <a:spLocks noChangeArrowheads="1"/>
            </p:cNvSpPr>
            <p:nvPr/>
          </p:nvSpPr>
          <p:spPr bwMode="auto">
            <a:xfrm>
              <a:off x="896" y="1265"/>
              <a:ext cx="242" cy="241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Text Box 187"/>
            <p:cNvSpPr txBox="1">
              <a:spLocks noChangeArrowheads="1"/>
            </p:cNvSpPr>
            <p:nvPr/>
          </p:nvSpPr>
          <p:spPr bwMode="auto">
            <a:xfrm>
              <a:off x="582" y="1099"/>
              <a:ext cx="36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+</a:t>
              </a:r>
            </a:p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Vsc</a:t>
              </a:r>
            </a:p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2" name="Text Box 188"/>
            <p:cNvSpPr txBox="1">
              <a:spLocks noChangeArrowheads="1"/>
            </p:cNvSpPr>
            <p:nvPr/>
          </p:nvSpPr>
          <p:spPr bwMode="auto">
            <a:xfrm>
              <a:off x="1066" y="82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Isc</a:t>
              </a:r>
            </a:p>
          </p:txBody>
        </p:sp>
        <p:sp>
          <p:nvSpPr>
            <p:cNvPr id="93" name="Line 189"/>
            <p:cNvSpPr>
              <a:spLocks noChangeShapeType="1"/>
            </p:cNvSpPr>
            <p:nvPr/>
          </p:nvSpPr>
          <p:spPr bwMode="auto">
            <a:xfrm>
              <a:off x="1090" y="1047"/>
              <a:ext cx="24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" name="Group 112"/>
          <p:cNvGrpSpPr>
            <a:grpSpLocks/>
          </p:cNvGrpSpPr>
          <p:nvPr/>
        </p:nvGrpSpPr>
        <p:grpSpPr bwMode="auto">
          <a:xfrm>
            <a:off x="7621587" y="1720850"/>
            <a:ext cx="60325" cy="65088"/>
            <a:chOff x="3747" y="2695"/>
            <a:chExt cx="38" cy="41"/>
          </a:xfrm>
        </p:grpSpPr>
        <p:sp>
          <p:nvSpPr>
            <p:cNvPr id="95" name="Oval 113"/>
            <p:cNvSpPr>
              <a:spLocks noChangeArrowheads="1"/>
            </p:cNvSpPr>
            <p:nvPr/>
          </p:nvSpPr>
          <p:spPr bwMode="auto">
            <a:xfrm>
              <a:off x="3747" y="2695"/>
              <a:ext cx="38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Oval 114"/>
            <p:cNvSpPr>
              <a:spLocks noChangeArrowheads="1"/>
            </p:cNvSpPr>
            <p:nvPr/>
          </p:nvSpPr>
          <p:spPr bwMode="auto">
            <a:xfrm>
              <a:off x="3747" y="2695"/>
              <a:ext cx="38" cy="41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7" name="Group 106"/>
          <p:cNvGrpSpPr>
            <a:grpSpLocks/>
          </p:cNvGrpSpPr>
          <p:nvPr/>
        </p:nvGrpSpPr>
        <p:grpSpPr bwMode="auto">
          <a:xfrm>
            <a:off x="7610475" y="2614613"/>
            <a:ext cx="61912" cy="66675"/>
            <a:chOff x="3740" y="3258"/>
            <a:chExt cx="39" cy="42"/>
          </a:xfrm>
        </p:grpSpPr>
        <p:sp>
          <p:nvSpPr>
            <p:cNvPr id="98" name="Oval 107"/>
            <p:cNvSpPr>
              <a:spLocks noChangeArrowheads="1"/>
            </p:cNvSpPr>
            <p:nvPr/>
          </p:nvSpPr>
          <p:spPr bwMode="auto">
            <a:xfrm>
              <a:off x="3740" y="3258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9" name="Oval 108"/>
            <p:cNvSpPr>
              <a:spLocks noChangeArrowheads="1"/>
            </p:cNvSpPr>
            <p:nvPr/>
          </p:nvSpPr>
          <p:spPr bwMode="auto">
            <a:xfrm>
              <a:off x="3740" y="3258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0" name="Group 109"/>
          <p:cNvGrpSpPr>
            <a:grpSpLocks/>
          </p:cNvGrpSpPr>
          <p:nvPr/>
        </p:nvGrpSpPr>
        <p:grpSpPr bwMode="auto">
          <a:xfrm>
            <a:off x="2466975" y="1714500"/>
            <a:ext cx="61912" cy="66675"/>
            <a:chOff x="984" y="2691"/>
            <a:chExt cx="39" cy="42"/>
          </a:xfrm>
        </p:grpSpPr>
        <p:sp>
          <p:nvSpPr>
            <p:cNvPr id="101" name="Oval 110"/>
            <p:cNvSpPr>
              <a:spLocks noChangeArrowheads="1"/>
            </p:cNvSpPr>
            <p:nvPr/>
          </p:nvSpPr>
          <p:spPr bwMode="auto">
            <a:xfrm>
              <a:off x="984" y="2691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" name="Oval 111"/>
            <p:cNvSpPr>
              <a:spLocks noChangeArrowheads="1"/>
            </p:cNvSpPr>
            <p:nvPr/>
          </p:nvSpPr>
          <p:spPr bwMode="auto">
            <a:xfrm>
              <a:off x="984" y="2691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3" name="Group 115"/>
          <p:cNvGrpSpPr>
            <a:grpSpLocks/>
          </p:cNvGrpSpPr>
          <p:nvPr/>
        </p:nvGrpSpPr>
        <p:grpSpPr bwMode="auto">
          <a:xfrm>
            <a:off x="2466975" y="2622550"/>
            <a:ext cx="61912" cy="66675"/>
            <a:chOff x="991" y="3255"/>
            <a:chExt cx="39" cy="42"/>
          </a:xfrm>
        </p:grpSpPr>
        <p:sp>
          <p:nvSpPr>
            <p:cNvPr id="104" name="Oval 116"/>
            <p:cNvSpPr>
              <a:spLocks noChangeArrowheads="1"/>
            </p:cNvSpPr>
            <p:nvPr/>
          </p:nvSpPr>
          <p:spPr bwMode="auto">
            <a:xfrm>
              <a:off x="991" y="3255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" name="Oval 117"/>
            <p:cNvSpPr>
              <a:spLocks noChangeArrowheads="1"/>
            </p:cNvSpPr>
            <p:nvPr/>
          </p:nvSpPr>
          <p:spPr bwMode="auto">
            <a:xfrm>
              <a:off x="991" y="3255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6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4</a:t>
            </a:fld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87338" y="708025"/>
            <a:ext cx="8569325" cy="5440363"/>
            <a:chOff x="181" y="446"/>
            <a:chExt cx="5398" cy="3427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81" y="446"/>
              <a:ext cx="5398" cy="3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830" y="2588"/>
              <a:ext cx="3143" cy="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84" y="2407"/>
              <a:ext cx="397" cy="3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85" y="2407"/>
              <a:ext cx="396" cy="367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116" y="2478"/>
              <a:ext cx="1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466" y="2396"/>
              <a:ext cx="394" cy="3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66" y="2397"/>
              <a:ext cx="394" cy="366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577" y="2467"/>
              <a:ext cx="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830" y="3426"/>
              <a:ext cx="3136" cy="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154" y="2588"/>
              <a:ext cx="1" cy="8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577" y="2588"/>
              <a:ext cx="1" cy="8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908" y="2443"/>
              <a:ext cx="846" cy="11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908" y="2444"/>
              <a:ext cx="846" cy="1103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07" y="2698"/>
              <a:ext cx="31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Ideal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020" y="2886"/>
              <a:ext cx="64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Transformer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40" y="2840"/>
              <a:ext cx="399" cy="3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41" y="2840"/>
              <a:ext cx="398" cy="367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049" y="2911"/>
              <a:ext cx="22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393" y="2834"/>
              <a:ext cx="39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94" y="2834"/>
              <a:ext cx="395" cy="36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480" y="2905"/>
              <a:ext cx="26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3943" y="3392"/>
              <a:ext cx="45" cy="6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943" y="3392"/>
              <a:ext cx="45" cy="6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3943" y="3392"/>
              <a:ext cx="45" cy="6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815" y="2553"/>
              <a:ext cx="44" cy="63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815" y="2553"/>
              <a:ext cx="44" cy="63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Oval 31"/>
            <p:cNvSpPr>
              <a:spLocks noChangeArrowheads="1"/>
            </p:cNvSpPr>
            <p:nvPr/>
          </p:nvSpPr>
          <p:spPr bwMode="auto">
            <a:xfrm>
              <a:off x="815" y="2553"/>
              <a:ext cx="44" cy="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Oval 32"/>
            <p:cNvSpPr>
              <a:spLocks noChangeArrowheads="1"/>
            </p:cNvSpPr>
            <p:nvPr/>
          </p:nvSpPr>
          <p:spPr bwMode="auto">
            <a:xfrm>
              <a:off x="3952" y="2559"/>
              <a:ext cx="43" cy="6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" name="Oval 33"/>
            <p:cNvSpPr>
              <a:spLocks noChangeArrowheads="1"/>
            </p:cNvSpPr>
            <p:nvPr/>
          </p:nvSpPr>
          <p:spPr bwMode="auto">
            <a:xfrm>
              <a:off x="3952" y="2559"/>
              <a:ext cx="43" cy="61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Oval 34"/>
            <p:cNvSpPr>
              <a:spLocks noChangeArrowheads="1"/>
            </p:cNvSpPr>
            <p:nvPr/>
          </p:nvSpPr>
          <p:spPr bwMode="auto">
            <a:xfrm>
              <a:off x="3952" y="2559"/>
              <a:ext cx="43" cy="61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Oval 35"/>
            <p:cNvSpPr>
              <a:spLocks noChangeArrowheads="1"/>
            </p:cNvSpPr>
            <p:nvPr/>
          </p:nvSpPr>
          <p:spPr bwMode="auto">
            <a:xfrm>
              <a:off x="823" y="3387"/>
              <a:ext cx="44" cy="63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36"/>
            <p:cNvSpPr>
              <a:spLocks noChangeArrowheads="1"/>
            </p:cNvSpPr>
            <p:nvPr/>
          </p:nvSpPr>
          <p:spPr bwMode="auto">
            <a:xfrm>
              <a:off x="823" y="3387"/>
              <a:ext cx="44" cy="63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Oval 37"/>
            <p:cNvSpPr>
              <a:spLocks noChangeArrowheads="1"/>
            </p:cNvSpPr>
            <p:nvPr/>
          </p:nvSpPr>
          <p:spPr bwMode="auto">
            <a:xfrm>
              <a:off x="823" y="3387"/>
              <a:ext cx="44" cy="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38"/>
            <p:cNvSpPr>
              <a:spLocks noEditPoints="1"/>
            </p:cNvSpPr>
            <p:nvPr/>
          </p:nvSpPr>
          <p:spPr bwMode="auto">
            <a:xfrm>
              <a:off x="1112" y="2082"/>
              <a:ext cx="81" cy="290"/>
            </a:xfrm>
            <a:custGeom>
              <a:avLst/>
              <a:gdLst>
                <a:gd name="T0" fmla="*/ 32 w 81"/>
                <a:gd name="T1" fmla="*/ 0 h 290"/>
                <a:gd name="T2" fmla="*/ 32 w 81"/>
                <a:gd name="T3" fmla="*/ 216 h 290"/>
                <a:gd name="T4" fmla="*/ 49 w 81"/>
                <a:gd name="T5" fmla="*/ 216 h 290"/>
                <a:gd name="T6" fmla="*/ 49 w 81"/>
                <a:gd name="T7" fmla="*/ 0 h 290"/>
                <a:gd name="T8" fmla="*/ 32 w 81"/>
                <a:gd name="T9" fmla="*/ 0 h 290"/>
                <a:gd name="T10" fmla="*/ 0 w 81"/>
                <a:gd name="T11" fmla="*/ 208 h 290"/>
                <a:gd name="T12" fmla="*/ 41 w 81"/>
                <a:gd name="T13" fmla="*/ 290 h 290"/>
                <a:gd name="T14" fmla="*/ 81 w 81"/>
                <a:gd name="T15" fmla="*/ 208 h 290"/>
                <a:gd name="T16" fmla="*/ 0 w 81"/>
                <a:gd name="T17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290">
                  <a:moveTo>
                    <a:pt x="32" y="0"/>
                  </a:moveTo>
                  <a:lnTo>
                    <a:pt x="32" y="216"/>
                  </a:lnTo>
                  <a:lnTo>
                    <a:pt x="49" y="216"/>
                  </a:lnTo>
                  <a:lnTo>
                    <a:pt x="49" y="0"/>
                  </a:lnTo>
                  <a:lnTo>
                    <a:pt x="32" y="0"/>
                  </a:lnTo>
                  <a:close/>
                  <a:moveTo>
                    <a:pt x="0" y="208"/>
                  </a:moveTo>
                  <a:lnTo>
                    <a:pt x="41" y="290"/>
                  </a:lnTo>
                  <a:lnTo>
                    <a:pt x="81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Rectangle 39"/>
            <p:cNvSpPr>
              <a:spLocks noChangeArrowheads="1"/>
            </p:cNvSpPr>
            <p:nvPr/>
          </p:nvSpPr>
          <p:spPr bwMode="auto">
            <a:xfrm>
              <a:off x="268" y="502"/>
              <a:ext cx="145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X / R Ratios for Three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40"/>
            <p:cNvSpPr>
              <a:spLocks noChangeArrowheads="1"/>
            </p:cNvSpPr>
            <p:nvPr/>
          </p:nvSpPr>
          <p:spPr bwMode="auto">
            <a:xfrm>
              <a:off x="1658" y="502"/>
              <a:ext cx="11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41"/>
            <p:cNvSpPr>
              <a:spLocks noChangeArrowheads="1"/>
            </p:cNvSpPr>
            <p:nvPr/>
          </p:nvSpPr>
          <p:spPr bwMode="auto">
            <a:xfrm>
              <a:off x="1706" y="502"/>
              <a:ext cx="136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Phase Transformers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42"/>
            <p:cNvSpPr>
              <a:spLocks noChangeArrowheads="1"/>
            </p:cNvSpPr>
            <p:nvPr/>
          </p:nvSpPr>
          <p:spPr bwMode="auto">
            <a:xfrm>
              <a:off x="268" y="760"/>
              <a:ext cx="1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43"/>
            <p:cNvSpPr>
              <a:spLocks noChangeArrowheads="1"/>
            </p:cNvSpPr>
            <p:nvPr/>
          </p:nvSpPr>
          <p:spPr bwMode="auto">
            <a:xfrm>
              <a:off x="411" y="760"/>
              <a:ext cx="17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345kV to 138kV, X/R = 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44"/>
            <p:cNvSpPr>
              <a:spLocks noChangeArrowheads="1"/>
            </p:cNvSpPr>
            <p:nvPr/>
          </p:nvSpPr>
          <p:spPr bwMode="auto">
            <a:xfrm>
              <a:off x="268" y="1020"/>
              <a:ext cx="1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45"/>
            <p:cNvSpPr>
              <a:spLocks noChangeArrowheads="1"/>
            </p:cNvSpPr>
            <p:nvPr/>
          </p:nvSpPr>
          <p:spPr bwMode="auto">
            <a:xfrm>
              <a:off x="411" y="1020"/>
              <a:ext cx="478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Substation transformers (e.g., 138kV to 25kV or 12.5kV, X/R = 2, X = 12%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Rectangle 46"/>
            <p:cNvSpPr>
              <a:spLocks noChangeArrowheads="1"/>
            </p:cNvSpPr>
            <p:nvPr/>
          </p:nvSpPr>
          <p:spPr bwMode="auto">
            <a:xfrm>
              <a:off x="268" y="1279"/>
              <a:ext cx="1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47"/>
            <p:cNvSpPr>
              <a:spLocks noChangeArrowheads="1"/>
            </p:cNvSpPr>
            <p:nvPr/>
          </p:nvSpPr>
          <p:spPr bwMode="auto">
            <a:xfrm>
              <a:off x="411" y="1279"/>
              <a:ext cx="269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25kV or 12.5kV to 480V, X/R = 1, X = 5%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48"/>
            <p:cNvSpPr>
              <a:spLocks noChangeArrowheads="1"/>
            </p:cNvSpPr>
            <p:nvPr/>
          </p:nvSpPr>
          <p:spPr bwMode="auto">
            <a:xfrm>
              <a:off x="268" y="1537"/>
              <a:ext cx="1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49"/>
            <p:cNvSpPr>
              <a:spLocks noChangeArrowheads="1"/>
            </p:cNvSpPr>
            <p:nvPr/>
          </p:nvSpPr>
          <p:spPr bwMode="auto">
            <a:xfrm>
              <a:off x="411" y="1537"/>
              <a:ext cx="26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480V class, X/R = 0.1, X = 1.5% to 4.5%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Freeform 50"/>
            <p:cNvSpPr>
              <a:spLocks noEditPoints="1"/>
            </p:cNvSpPr>
            <p:nvPr/>
          </p:nvSpPr>
          <p:spPr bwMode="auto">
            <a:xfrm>
              <a:off x="1597" y="2082"/>
              <a:ext cx="81" cy="290"/>
            </a:xfrm>
            <a:custGeom>
              <a:avLst/>
              <a:gdLst>
                <a:gd name="T0" fmla="*/ 32 w 81"/>
                <a:gd name="T1" fmla="*/ 0 h 290"/>
                <a:gd name="T2" fmla="*/ 32 w 81"/>
                <a:gd name="T3" fmla="*/ 216 h 290"/>
                <a:gd name="T4" fmla="*/ 48 w 81"/>
                <a:gd name="T5" fmla="*/ 216 h 290"/>
                <a:gd name="T6" fmla="*/ 48 w 81"/>
                <a:gd name="T7" fmla="*/ 0 h 290"/>
                <a:gd name="T8" fmla="*/ 32 w 81"/>
                <a:gd name="T9" fmla="*/ 0 h 290"/>
                <a:gd name="T10" fmla="*/ 0 w 81"/>
                <a:gd name="T11" fmla="*/ 208 h 290"/>
                <a:gd name="T12" fmla="*/ 40 w 81"/>
                <a:gd name="T13" fmla="*/ 290 h 290"/>
                <a:gd name="T14" fmla="*/ 81 w 81"/>
                <a:gd name="T15" fmla="*/ 208 h 290"/>
                <a:gd name="T16" fmla="*/ 0 w 81"/>
                <a:gd name="T17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290">
                  <a:moveTo>
                    <a:pt x="32" y="0"/>
                  </a:moveTo>
                  <a:lnTo>
                    <a:pt x="32" y="216"/>
                  </a:lnTo>
                  <a:lnTo>
                    <a:pt x="48" y="216"/>
                  </a:lnTo>
                  <a:lnTo>
                    <a:pt x="48" y="0"/>
                  </a:lnTo>
                  <a:lnTo>
                    <a:pt x="32" y="0"/>
                  </a:lnTo>
                  <a:close/>
                  <a:moveTo>
                    <a:pt x="0" y="208"/>
                  </a:moveTo>
                  <a:lnTo>
                    <a:pt x="40" y="290"/>
                  </a:lnTo>
                  <a:lnTo>
                    <a:pt x="81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60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1878" y="2341126"/>
            <a:ext cx="2558522" cy="3754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 dirty="0"/>
              <a:t>Single Phase Transformer.  Percent values </a:t>
            </a:r>
            <a:r>
              <a:rPr lang="en-US" altLang="en-US" sz="1400" b="1" dirty="0" smtClean="0"/>
              <a:t>on transformer </a:t>
            </a:r>
            <a:r>
              <a:rPr lang="en-US" altLang="en-US" sz="1400" b="1" dirty="0"/>
              <a:t>base.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/>
              <a:t>Winding 1</a:t>
            </a:r>
          </a:p>
          <a:p>
            <a:pPr eaLnBrk="1" hangingPunct="1"/>
            <a:r>
              <a:rPr lang="en-US" altLang="en-US" sz="1400" b="1" dirty="0" smtClean="0"/>
              <a:t>kV </a:t>
            </a:r>
            <a:r>
              <a:rPr lang="en-US" altLang="en-US" sz="1400" b="1" dirty="0"/>
              <a:t>= 7.2, kVA = 125  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/>
              <a:t>Winding 2</a:t>
            </a:r>
          </a:p>
          <a:p>
            <a:pPr eaLnBrk="1" hangingPunct="1"/>
            <a:r>
              <a:rPr lang="en-US" altLang="en-US" sz="1400" b="1" dirty="0" smtClean="0"/>
              <a:t>kV </a:t>
            </a:r>
            <a:r>
              <a:rPr lang="en-US" altLang="en-US" sz="1400" b="1" dirty="0"/>
              <a:t>= 0.24, kVA = 125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 smtClean="0"/>
              <a:t>%</a:t>
            </a:r>
            <a:r>
              <a:rPr lang="en-US" altLang="en-US" sz="1400" b="1" dirty="0" err="1" smtClean="0"/>
              <a:t>Imag</a:t>
            </a:r>
            <a:r>
              <a:rPr lang="en-US" altLang="en-US" sz="1400" b="1" dirty="0" smtClean="0"/>
              <a:t> </a:t>
            </a:r>
            <a:r>
              <a:rPr lang="en-US" altLang="en-US" sz="1400" b="1" dirty="0"/>
              <a:t>= 0.5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 smtClean="0"/>
              <a:t>%Load loss </a:t>
            </a:r>
            <a:r>
              <a:rPr lang="en-US" altLang="en-US" sz="1400" b="1" dirty="0"/>
              <a:t>= 0.9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 smtClean="0"/>
              <a:t>%No-load loss </a:t>
            </a:r>
            <a:r>
              <a:rPr lang="en-US" altLang="en-US" sz="1400" b="1" dirty="0"/>
              <a:t>= 0.2</a:t>
            </a:r>
          </a:p>
          <a:p>
            <a:pPr eaLnBrk="1" hangingPunct="1"/>
            <a:endParaRPr lang="en-US" altLang="en-US" sz="1400" b="1" dirty="0"/>
          </a:p>
          <a:p>
            <a:pPr eaLnBrk="1" hangingPunct="1"/>
            <a:r>
              <a:rPr lang="en-US" altLang="en-US" sz="1400" b="1" dirty="0"/>
              <a:t>%</a:t>
            </a:r>
            <a:r>
              <a:rPr lang="en-US" altLang="en-US" sz="1400" b="1" dirty="0" err="1"/>
              <a:t>Xs</a:t>
            </a:r>
            <a:r>
              <a:rPr lang="en-US" altLang="en-US" sz="1400" b="1" dirty="0"/>
              <a:t> = 2.2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505200" y="3504188"/>
            <a:ext cx="5143500" cy="2284412"/>
            <a:chOff x="669" y="2721"/>
            <a:chExt cx="2854" cy="973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82" y="2850"/>
              <a:ext cx="2769" cy="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818" y="2728"/>
              <a:ext cx="350" cy="248"/>
              <a:chOff x="1133" y="2592"/>
              <a:chExt cx="350" cy="248"/>
            </a:xfrm>
          </p:grpSpPr>
          <p:sp>
            <p:nvSpPr>
              <p:cNvPr id="53" name="Rectangle 9"/>
              <p:cNvSpPr>
                <a:spLocks noChangeArrowheads="1"/>
              </p:cNvSpPr>
              <p:nvPr/>
            </p:nvSpPr>
            <p:spPr bwMode="auto">
              <a:xfrm>
                <a:off x="1133" y="2592"/>
                <a:ext cx="350" cy="2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10"/>
              <p:cNvSpPr>
                <a:spLocks noChangeArrowheads="1"/>
              </p:cNvSpPr>
              <p:nvPr/>
            </p:nvSpPr>
            <p:spPr bwMode="auto">
              <a:xfrm>
                <a:off x="1133" y="2592"/>
                <a:ext cx="350" cy="24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934" y="2770"/>
              <a:ext cx="10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Rs</a:t>
              </a:r>
              <a:endParaRPr lang="en-US" alt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051" y="2770"/>
              <a:ext cx="2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243" y="2721"/>
              <a:ext cx="347" cy="248"/>
              <a:chOff x="1558" y="2585"/>
              <a:chExt cx="347" cy="248"/>
            </a:xfrm>
          </p:grpSpPr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1558" y="2585"/>
                <a:ext cx="347" cy="2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1558" y="2585"/>
                <a:ext cx="347" cy="24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340" y="2763"/>
              <a:ext cx="13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jXs</a:t>
              </a:r>
              <a:endParaRPr lang="en-US" alt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494" y="2763"/>
              <a:ext cx="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682" y="3417"/>
              <a:ext cx="2763" cy="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848" y="2850"/>
              <a:ext cx="1" cy="5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221" y="2850"/>
              <a:ext cx="1" cy="56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2513" y="2753"/>
              <a:ext cx="745" cy="746"/>
              <a:chOff x="2828" y="2617"/>
              <a:chExt cx="745" cy="746"/>
            </a:xfrm>
          </p:grpSpPr>
          <p:sp>
            <p:nvSpPr>
              <p:cNvPr id="49" name="Rectangle 22"/>
              <p:cNvSpPr>
                <a:spLocks noChangeArrowheads="1"/>
              </p:cNvSpPr>
              <p:nvPr/>
            </p:nvSpPr>
            <p:spPr bwMode="auto">
              <a:xfrm>
                <a:off x="2828" y="2617"/>
                <a:ext cx="745" cy="7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23"/>
              <p:cNvSpPr>
                <a:spLocks noChangeArrowheads="1"/>
              </p:cNvSpPr>
              <p:nvPr/>
            </p:nvSpPr>
            <p:spPr bwMode="auto">
              <a:xfrm>
                <a:off x="2828" y="2617"/>
                <a:ext cx="745" cy="74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2886" y="2792"/>
              <a:ext cx="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2776" y="2919"/>
              <a:ext cx="22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Ideal </a:t>
              </a:r>
              <a:endParaRPr lang="en-US" alt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611" y="3046"/>
              <a:ext cx="49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Transformer</a:t>
              </a:r>
              <a:endParaRPr lang="en-US" alt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162" y="3046"/>
              <a:ext cx="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2637" y="3176"/>
              <a:ext cx="44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7200:240V</a:t>
              </a:r>
              <a:endParaRPr lang="en-US" altLang="en-US"/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3134" y="3176"/>
              <a:ext cx="2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grpSp>
          <p:nvGrpSpPr>
            <p:cNvPr id="25" name="Group 30"/>
            <p:cNvGrpSpPr>
              <a:grpSpLocks/>
            </p:cNvGrpSpPr>
            <p:nvPr/>
          </p:nvGrpSpPr>
          <p:grpSpPr bwMode="auto">
            <a:xfrm>
              <a:off x="1661" y="3021"/>
              <a:ext cx="351" cy="248"/>
              <a:chOff x="1976" y="2885"/>
              <a:chExt cx="351" cy="248"/>
            </a:xfrm>
          </p:grpSpPr>
          <p:sp>
            <p:nvSpPr>
              <p:cNvPr id="47" name="Rectangle 31"/>
              <p:cNvSpPr>
                <a:spLocks noChangeArrowheads="1"/>
              </p:cNvSpPr>
              <p:nvPr/>
            </p:nvSpPr>
            <p:spPr bwMode="auto">
              <a:xfrm>
                <a:off x="1976" y="2885"/>
                <a:ext cx="351" cy="2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32"/>
              <p:cNvSpPr>
                <a:spLocks noChangeArrowheads="1"/>
              </p:cNvSpPr>
              <p:nvPr/>
            </p:nvSpPr>
            <p:spPr bwMode="auto">
              <a:xfrm>
                <a:off x="1976" y="2885"/>
                <a:ext cx="351" cy="24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1756" y="3063"/>
              <a:ext cx="1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Rm</a:t>
              </a:r>
              <a:endParaRPr lang="en-US" altLang="en-US"/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1916" y="3063"/>
              <a:ext cx="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grpSp>
          <p:nvGrpSpPr>
            <p:cNvPr id="28" name="Group 35"/>
            <p:cNvGrpSpPr>
              <a:grpSpLocks/>
            </p:cNvGrpSpPr>
            <p:nvPr/>
          </p:nvGrpSpPr>
          <p:grpSpPr bwMode="auto">
            <a:xfrm>
              <a:off x="2060" y="3017"/>
              <a:ext cx="348" cy="249"/>
              <a:chOff x="2375" y="2881"/>
              <a:chExt cx="348" cy="249"/>
            </a:xfrm>
          </p:grpSpPr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2375" y="2881"/>
                <a:ext cx="348" cy="2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2375" y="2881"/>
                <a:ext cx="348" cy="249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2136" y="3059"/>
              <a:ext cx="17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jXm</a:t>
              </a:r>
              <a:endParaRPr lang="en-US" altLang="en-US"/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2333" y="3059"/>
              <a:ext cx="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2268" y="3527"/>
              <a:ext cx="110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Times New Roman" pitchFamily="18" charset="0"/>
                </a:rPr>
                <a:t>7200V                         240V</a:t>
              </a:r>
              <a:endParaRPr lang="en-US" altLang="en-US" dirty="0"/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3499" y="3603"/>
              <a:ext cx="2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grpSp>
          <p:nvGrpSpPr>
            <p:cNvPr id="33" name="Group 42"/>
            <p:cNvGrpSpPr>
              <a:grpSpLocks/>
            </p:cNvGrpSpPr>
            <p:nvPr/>
          </p:nvGrpSpPr>
          <p:grpSpPr bwMode="auto">
            <a:xfrm>
              <a:off x="3425" y="3394"/>
              <a:ext cx="39" cy="42"/>
              <a:chOff x="3740" y="3258"/>
              <a:chExt cx="39" cy="42"/>
            </a:xfrm>
          </p:grpSpPr>
          <p:sp>
            <p:nvSpPr>
              <p:cNvPr id="43" name="Oval 43"/>
              <p:cNvSpPr>
                <a:spLocks noChangeArrowheads="1"/>
              </p:cNvSpPr>
              <p:nvPr/>
            </p:nvSpPr>
            <p:spPr bwMode="auto">
              <a:xfrm>
                <a:off x="3740" y="3258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Oval 44"/>
              <p:cNvSpPr>
                <a:spLocks noChangeArrowheads="1"/>
              </p:cNvSpPr>
              <p:nvPr/>
            </p:nvSpPr>
            <p:spPr bwMode="auto">
              <a:xfrm>
                <a:off x="3740" y="3258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4" name="Group 45"/>
            <p:cNvGrpSpPr>
              <a:grpSpLocks/>
            </p:cNvGrpSpPr>
            <p:nvPr/>
          </p:nvGrpSpPr>
          <p:grpSpPr bwMode="auto">
            <a:xfrm>
              <a:off x="669" y="2827"/>
              <a:ext cx="39" cy="42"/>
              <a:chOff x="984" y="2691"/>
              <a:chExt cx="39" cy="42"/>
            </a:xfrm>
          </p:grpSpPr>
          <p:sp>
            <p:nvSpPr>
              <p:cNvPr id="41" name="Oval 46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Oval 47"/>
              <p:cNvSpPr>
                <a:spLocks noChangeArrowheads="1"/>
              </p:cNvSpPr>
              <p:nvPr/>
            </p:nvSpPr>
            <p:spPr bwMode="auto">
              <a:xfrm>
                <a:off x="984" y="2691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5" name="Group 48"/>
            <p:cNvGrpSpPr>
              <a:grpSpLocks/>
            </p:cNvGrpSpPr>
            <p:nvPr/>
          </p:nvGrpSpPr>
          <p:grpSpPr bwMode="auto">
            <a:xfrm>
              <a:off x="3432" y="2831"/>
              <a:ext cx="38" cy="41"/>
              <a:chOff x="3747" y="2695"/>
              <a:chExt cx="38" cy="41"/>
            </a:xfrm>
          </p:grpSpPr>
          <p:sp>
            <p:nvSpPr>
              <p:cNvPr id="39" name="Oval 49"/>
              <p:cNvSpPr>
                <a:spLocks noChangeArrowheads="1"/>
              </p:cNvSpPr>
              <p:nvPr/>
            </p:nvSpPr>
            <p:spPr bwMode="auto">
              <a:xfrm>
                <a:off x="3747" y="2695"/>
                <a:ext cx="38" cy="41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Oval 50"/>
              <p:cNvSpPr>
                <a:spLocks noChangeArrowheads="1"/>
              </p:cNvSpPr>
              <p:nvPr/>
            </p:nvSpPr>
            <p:spPr bwMode="auto">
              <a:xfrm>
                <a:off x="3747" y="2695"/>
                <a:ext cx="38" cy="41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6" name="Group 51"/>
            <p:cNvGrpSpPr>
              <a:grpSpLocks/>
            </p:cNvGrpSpPr>
            <p:nvPr/>
          </p:nvGrpSpPr>
          <p:grpSpPr bwMode="auto">
            <a:xfrm>
              <a:off x="676" y="3391"/>
              <a:ext cx="39" cy="42"/>
              <a:chOff x="991" y="3255"/>
              <a:chExt cx="39" cy="42"/>
            </a:xfrm>
          </p:grpSpPr>
          <p:sp>
            <p:nvSpPr>
              <p:cNvPr id="37" name="Oval 52"/>
              <p:cNvSpPr>
                <a:spLocks noChangeArrowheads="1"/>
              </p:cNvSpPr>
              <p:nvPr/>
            </p:nvSpPr>
            <p:spPr bwMode="auto">
              <a:xfrm>
                <a:off x="991" y="3255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auto">
              <a:xfrm>
                <a:off x="991" y="3255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55" name="Line 54"/>
          <p:cNvSpPr>
            <a:spLocks noChangeShapeType="1"/>
          </p:cNvSpPr>
          <p:nvPr/>
        </p:nvSpPr>
        <p:spPr bwMode="auto">
          <a:xfrm flipH="1">
            <a:off x="6538911" y="3520622"/>
            <a:ext cx="214723" cy="63761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6478651" y="2981001"/>
            <a:ext cx="1612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solidFill>
                  <a:srgbClr val="FF0000"/>
                </a:solidFill>
              </a:rPr>
              <a:t>Magnetizing current</a:t>
            </a: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H="1">
            <a:off x="5692775" y="3427988"/>
            <a:ext cx="153987" cy="730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5464199" y="2874932"/>
            <a:ext cx="960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F0000"/>
                </a:solidFill>
              </a:rPr>
              <a:t>No-load </a:t>
            </a:r>
            <a:r>
              <a:rPr lang="en-US" altLang="en-US" sz="1400" b="1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 flipH="1">
            <a:off x="4810125" y="2734250"/>
            <a:ext cx="153987" cy="730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4774672" y="2392907"/>
            <a:ext cx="806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 err="1">
                <a:solidFill>
                  <a:srgbClr val="FF0000"/>
                </a:solidFill>
              </a:rPr>
              <a:t>Xs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 flipH="1">
            <a:off x="3965575" y="2734250"/>
            <a:ext cx="153987" cy="730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3844373" y="2211030"/>
            <a:ext cx="806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solidFill>
                  <a:srgbClr val="FF0000"/>
                </a:solidFill>
              </a:rPr>
              <a:t>Load loss</a:t>
            </a:r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385763" y="646093"/>
            <a:ext cx="85248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 eaLnBrk="1" hangingPunct="1">
              <a:spcBef>
                <a:spcPct val="50000"/>
              </a:spcBef>
            </a:pPr>
            <a:r>
              <a:rPr lang="en-US" altLang="en-US" sz="1400" b="1" dirty="0"/>
              <a:t>1</a:t>
            </a:r>
            <a:r>
              <a:rPr lang="en-US" altLang="en-US" sz="1400" b="1" dirty="0" smtClean="0"/>
              <a:t>.	Given </a:t>
            </a:r>
            <a:r>
              <a:rPr lang="en-US" altLang="en-US" sz="1400" b="1" dirty="0"/>
              <a:t>the standard percentage values below for a 125kVA transformer, determine the R’s and X’s in the diagram, in </a:t>
            </a:r>
            <a:r>
              <a:rPr lang="el-GR" altLang="en-US" sz="1400" b="1" dirty="0">
                <a:cs typeface="Arial" charset="0"/>
              </a:rPr>
              <a:t>Ω</a:t>
            </a:r>
            <a:r>
              <a:rPr lang="en-US" altLang="en-US" sz="1400" b="1" dirty="0"/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rabicPeriod" startAt="2"/>
            </a:pPr>
            <a:r>
              <a:rPr lang="en-US" altLang="en-US" sz="1400" b="1" dirty="0" smtClean="0"/>
              <a:t>If </a:t>
            </a:r>
            <a:r>
              <a:rPr lang="en-US" altLang="en-US" sz="1400" b="1" dirty="0"/>
              <a:t>the R’s and X’s are moved to the 240V side, compute the new </a:t>
            </a:r>
            <a:r>
              <a:rPr lang="el-GR" altLang="en-US" sz="1400" b="1" dirty="0"/>
              <a:t>Ω</a:t>
            </a:r>
            <a:r>
              <a:rPr lang="en-US" altLang="en-US" sz="1400" b="1" dirty="0"/>
              <a:t> values</a:t>
            </a:r>
            <a:r>
              <a:rPr lang="en-US" altLang="en-US" sz="1400" b="1" dirty="0" smtClean="0"/>
              <a:t>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 sz="1400" b="1" dirty="0"/>
              <a:t>If standard open circuit and short circuit tests are performed on this transformer, what will be the P’s and Q’s (Watts and </a:t>
            </a:r>
            <a:r>
              <a:rPr lang="en-US" altLang="en-US" sz="1400" b="1" dirty="0" err="1"/>
              <a:t>VArs</a:t>
            </a:r>
            <a:r>
              <a:rPr lang="en-US" altLang="en-US" sz="1400" b="1" dirty="0"/>
              <a:t>) measured in those tests</a:t>
            </a:r>
            <a:r>
              <a:rPr lang="en-US" altLang="en-US" sz="1400" b="1" dirty="0" smtClean="0"/>
              <a:t>?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263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1350" y="609600"/>
            <a:ext cx="5302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EPRI Study, Distribution Feeder Loss Example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282" y="1162050"/>
            <a:ext cx="1619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•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03275" y="977900"/>
            <a:ext cx="2620963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Annual energy loss = 2.40%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8282" y="1493838"/>
            <a:ext cx="1619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•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84225" y="1320800"/>
            <a:ext cx="3811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Largest component is transformer no-load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03275" y="1566863"/>
            <a:ext cx="2181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loss (45% of the 2.40%)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1981200" y="2108200"/>
            <a:ext cx="3673475" cy="2540000"/>
            <a:chOff x="3260" y="240"/>
            <a:chExt cx="2314" cy="1600"/>
          </a:xfrm>
        </p:grpSpPr>
        <p:sp>
          <p:nvSpPr>
            <p:cNvPr id="4169" name="Freeform 14"/>
            <p:cNvSpPr>
              <a:spLocks/>
            </p:cNvSpPr>
            <p:nvPr/>
          </p:nvSpPr>
          <p:spPr bwMode="auto">
            <a:xfrm>
              <a:off x="4414" y="320"/>
              <a:ext cx="636" cy="1242"/>
            </a:xfrm>
            <a:custGeom>
              <a:avLst/>
              <a:gdLst>
                <a:gd name="T0" fmla="*/ 31 w 106"/>
                <a:gd name="T1" fmla="*/ 207 h 207"/>
                <a:gd name="T2" fmla="*/ 106 w 106"/>
                <a:gd name="T3" fmla="*/ 106 h 207"/>
                <a:gd name="T4" fmla="*/ 0 w 106"/>
                <a:gd name="T5" fmla="*/ 0 h 207"/>
                <a:gd name="T6" fmla="*/ 0 w 106"/>
                <a:gd name="T7" fmla="*/ 106 h 207"/>
                <a:gd name="T8" fmla="*/ 31 w 106"/>
                <a:gd name="T9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207">
                  <a:moveTo>
                    <a:pt x="31" y="207"/>
                  </a:moveTo>
                  <a:cubicBezTo>
                    <a:pt x="75" y="193"/>
                    <a:pt x="106" y="152"/>
                    <a:pt x="106" y="106"/>
                  </a:cubicBezTo>
                  <a:cubicBezTo>
                    <a:pt x="106" y="47"/>
                    <a:pt x="58" y="0"/>
                    <a:pt x="0" y="0"/>
                  </a:cubicBezTo>
                  <a:lnTo>
                    <a:pt x="0" y="106"/>
                  </a:lnTo>
                  <a:lnTo>
                    <a:pt x="31" y="207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0" name="Freeform 15"/>
            <p:cNvSpPr>
              <a:spLocks/>
            </p:cNvSpPr>
            <p:nvPr/>
          </p:nvSpPr>
          <p:spPr bwMode="auto">
            <a:xfrm>
              <a:off x="4288" y="956"/>
              <a:ext cx="312" cy="636"/>
            </a:xfrm>
            <a:custGeom>
              <a:avLst/>
              <a:gdLst>
                <a:gd name="T0" fmla="*/ 0 w 52"/>
                <a:gd name="T1" fmla="*/ 104 h 106"/>
                <a:gd name="T2" fmla="*/ 21 w 52"/>
                <a:gd name="T3" fmla="*/ 106 h 106"/>
                <a:gd name="T4" fmla="*/ 52 w 52"/>
                <a:gd name="T5" fmla="*/ 101 h 106"/>
                <a:gd name="T6" fmla="*/ 21 w 52"/>
                <a:gd name="T7" fmla="*/ 0 h 106"/>
                <a:gd name="T8" fmla="*/ 0 w 52"/>
                <a:gd name="T9" fmla="*/ 10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06">
                  <a:moveTo>
                    <a:pt x="0" y="104"/>
                  </a:moveTo>
                  <a:cubicBezTo>
                    <a:pt x="7" y="105"/>
                    <a:pt x="14" y="106"/>
                    <a:pt x="21" y="106"/>
                  </a:cubicBezTo>
                  <a:cubicBezTo>
                    <a:pt x="31" y="105"/>
                    <a:pt x="42" y="104"/>
                    <a:pt x="52" y="101"/>
                  </a:cubicBezTo>
                  <a:lnTo>
                    <a:pt x="21" y="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1" name="Freeform 16"/>
            <p:cNvSpPr>
              <a:spLocks/>
            </p:cNvSpPr>
            <p:nvPr/>
          </p:nvSpPr>
          <p:spPr bwMode="auto">
            <a:xfrm>
              <a:off x="3772" y="800"/>
              <a:ext cx="642" cy="780"/>
            </a:xfrm>
            <a:custGeom>
              <a:avLst/>
              <a:gdLst>
                <a:gd name="T0" fmla="*/ 4 w 107"/>
                <a:gd name="T1" fmla="*/ 0 h 130"/>
                <a:gd name="T2" fmla="*/ 1 w 107"/>
                <a:gd name="T3" fmla="*/ 25 h 130"/>
                <a:gd name="T4" fmla="*/ 86 w 107"/>
                <a:gd name="T5" fmla="*/ 130 h 130"/>
                <a:gd name="T6" fmla="*/ 107 w 107"/>
                <a:gd name="T7" fmla="*/ 26 h 130"/>
                <a:gd name="T8" fmla="*/ 4 w 107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30">
                  <a:moveTo>
                    <a:pt x="4" y="0"/>
                  </a:moveTo>
                  <a:cubicBezTo>
                    <a:pt x="2" y="8"/>
                    <a:pt x="1" y="17"/>
                    <a:pt x="1" y="25"/>
                  </a:cubicBezTo>
                  <a:cubicBezTo>
                    <a:pt x="0" y="76"/>
                    <a:pt x="37" y="120"/>
                    <a:pt x="86" y="130"/>
                  </a:cubicBezTo>
                  <a:lnTo>
                    <a:pt x="107" y="2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2" name="Freeform 17"/>
            <p:cNvSpPr>
              <a:spLocks/>
            </p:cNvSpPr>
            <p:nvPr/>
          </p:nvSpPr>
          <p:spPr bwMode="auto">
            <a:xfrm>
              <a:off x="3796" y="320"/>
              <a:ext cx="618" cy="636"/>
            </a:xfrm>
            <a:custGeom>
              <a:avLst/>
              <a:gdLst>
                <a:gd name="T0" fmla="*/ 102 w 103"/>
                <a:gd name="T1" fmla="*/ 0 h 106"/>
                <a:gd name="T2" fmla="*/ 0 w 103"/>
                <a:gd name="T3" fmla="*/ 80 h 106"/>
                <a:gd name="T4" fmla="*/ 103 w 103"/>
                <a:gd name="T5" fmla="*/ 106 h 106"/>
                <a:gd name="T6" fmla="*/ 102 w 103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6">
                  <a:moveTo>
                    <a:pt x="102" y="0"/>
                  </a:moveTo>
                  <a:cubicBezTo>
                    <a:pt x="54" y="0"/>
                    <a:pt x="12" y="32"/>
                    <a:pt x="0" y="80"/>
                  </a:cubicBezTo>
                  <a:lnTo>
                    <a:pt x="103" y="106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3" name="Rectangle 18"/>
            <p:cNvSpPr>
              <a:spLocks noChangeArrowheads="1"/>
            </p:cNvSpPr>
            <p:nvPr/>
          </p:nvSpPr>
          <p:spPr bwMode="auto">
            <a:xfrm>
              <a:off x="4868" y="384"/>
              <a:ext cx="70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Transformer No-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4" name="Rectangle 19"/>
            <p:cNvSpPr>
              <a:spLocks noChangeArrowheads="1"/>
            </p:cNvSpPr>
            <p:nvPr/>
          </p:nvSpPr>
          <p:spPr bwMode="auto">
            <a:xfrm>
              <a:off x="4988" y="528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Load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5" name="Rectangle 20"/>
            <p:cNvSpPr>
              <a:spLocks noChangeArrowheads="1"/>
            </p:cNvSpPr>
            <p:nvPr/>
          </p:nvSpPr>
          <p:spPr bwMode="auto">
            <a:xfrm>
              <a:off x="5050" y="681"/>
              <a:ext cx="1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45%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6" name="Rectangle 21"/>
            <p:cNvSpPr>
              <a:spLocks noChangeArrowheads="1"/>
            </p:cNvSpPr>
            <p:nvPr/>
          </p:nvSpPr>
          <p:spPr bwMode="auto">
            <a:xfrm>
              <a:off x="4204" y="1622"/>
              <a:ext cx="76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Transformer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Load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7" name="Rectangle 22"/>
            <p:cNvSpPr>
              <a:spLocks noChangeArrowheads="1"/>
            </p:cNvSpPr>
            <p:nvPr/>
          </p:nvSpPr>
          <p:spPr bwMode="auto">
            <a:xfrm>
              <a:off x="4450" y="1724"/>
              <a:ext cx="13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8%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8" name="Rectangle 23"/>
            <p:cNvSpPr>
              <a:spLocks noChangeArrowheads="1"/>
            </p:cNvSpPr>
            <p:nvPr/>
          </p:nvSpPr>
          <p:spPr bwMode="auto">
            <a:xfrm>
              <a:off x="3260" y="1216"/>
              <a:ext cx="59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Primary Lines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9" name="Rectangle 24"/>
            <p:cNvSpPr>
              <a:spLocks noChangeArrowheads="1"/>
            </p:cNvSpPr>
            <p:nvPr/>
          </p:nvSpPr>
          <p:spPr bwMode="auto">
            <a:xfrm>
              <a:off x="3631" y="1343"/>
              <a:ext cx="1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26%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0" name="Rectangle 25"/>
            <p:cNvSpPr>
              <a:spLocks noChangeArrowheads="1"/>
            </p:cNvSpPr>
            <p:nvPr/>
          </p:nvSpPr>
          <p:spPr bwMode="auto">
            <a:xfrm>
              <a:off x="3500" y="240"/>
              <a:ext cx="7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Secondary Lines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1" name="Rectangle 26"/>
            <p:cNvSpPr>
              <a:spLocks noChangeArrowheads="1"/>
            </p:cNvSpPr>
            <p:nvPr/>
          </p:nvSpPr>
          <p:spPr bwMode="auto">
            <a:xfrm>
              <a:off x="3777" y="369"/>
              <a:ext cx="1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21%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2" name="Rectangle 27"/>
            <p:cNvSpPr>
              <a:spLocks noChangeArrowheads="1"/>
            </p:cNvSpPr>
            <p:nvPr/>
          </p:nvSpPr>
          <p:spPr bwMode="auto">
            <a:xfrm>
              <a:off x="3987" y="594"/>
              <a:ext cx="898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Annual Feeder Loss Components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 Box 6"/>
          <p:cNvSpPr txBox="1">
            <a:spLocks noChangeArrowheads="1"/>
          </p:cNvSpPr>
          <p:nvPr/>
        </p:nvSpPr>
        <p:spPr bwMode="auto">
          <a:xfrm>
            <a:off x="321275" y="4724400"/>
            <a:ext cx="82131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Modern Distribution Transformer: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/>
              <a:t>Load loss at rated load (I</a:t>
            </a:r>
            <a:r>
              <a:rPr lang="en-US" altLang="en-US" sz="1600" b="1" baseline="32000" dirty="0"/>
              <a:t>2</a:t>
            </a:r>
            <a:r>
              <a:rPr lang="en-US" altLang="en-US" sz="1600" dirty="0"/>
              <a:t>R in conductors) = 0.75% of rated transformer kW.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/>
              <a:t>No load loss at rated voltage (magnetizing, core steel) = 0.2% of rated transformer kW.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/>
              <a:t>Magnetizing current = 0.5% of rated transformer amperes</a:t>
            </a:r>
          </a:p>
        </p:txBody>
      </p:sp>
    </p:spTree>
    <p:extLst>
      <p:ext uri="{BB962C8B-B14F-4D97-AF65-F5344CB8AC3E}">
        <p14:creationId xmlns:p14="http://schemas.microsoft.com/office/powerpoint/2010/main" val="7960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</a:t>
            </a:r>
            <a:r>
              <a:rPr lang="en-US" b="1" dirty="0">
                <a:solidFill>
                  <a:srgbClr val="000099"/>
                </a:solidFill>
              </a:rPr>
              <a:t>Models, cont. </a:t>
            </a:r>
            <a:endParaRPr lang="en-US" dirty="0"/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5383"/>
            <a:ext cx="2133600" cy="365125"/>
          </a:xfrm>
        </p:spPr>
        <p:txBody>
          <a:bodyPr/>
          <a:lstStyle/>
          <a:p>
            <a:fld id="{311A1F70-DF94-418C-B939-3E327BB3B895}" type="slidenum">
              <a:rPr lang="en-US" smtClean="0"/>
              <a:t>7</a:t>
            </a:fld>
            <a:endParaRPr lang="en-US"/>
          </a:p>
        </p:txBody>
      </p:sp>
      <p:grpSp>
        <p:nvGrpSpPr>
          <p:cNvPr id="7" name="Group 206"/>
          <p:cNvGrpSpPr>
            <a:grpSpLocks/>
          </p:cNvGrpSpPr>
          <p:nvPr/>
        </p:nvGrpSpPr>
        <p:grpSpPr bwMode="auto">
          <a:xfrm>
            <a:off x="609600" y="1600200"/>
            <a:ext cx="7942263" cy="4264025"/>
            <a:chOff x="459" y="1126"/>
            <a:chExt cx="5003" cy="2686"/>
          </a:xfrm>
        </p:grpSpPr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1072" y="3593"/>
              <a:ext cx="22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1220" y="3593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1314" y="3593"/>
              <a:ext cx="18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Rectangle 17"/>
            <p:cNvSpPr>
              <a:spLocks noChangeArrowheads="1"/>
            </p:cNvSpPr>
            <p:nvPr/>
          </p:nvSpPr>
          <p:spPr bwMode="auto">
            <a:xfrm>
              <a:off x="1131" y="1764"/>
              <a:ext cx="32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Rectangle 18"/>
            <p:cNvSpPr>
              <a:spLocks noChangeArrowheads="1"/>
            </p:cNvSpPr>
            <p:nvPr/>
          </p:nvSpPr>
          <p:spPr bwMode="auto">
            <a:xfrm>
              <a:off x="1131" y="2586"/>
              <a:ext cx="32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Rectangle 19"/>
            <p:cNvSpPr>
              <a:spLocks noChangeArrowheads="1"/>
            </p:cNvSpPr>
            <p:nvPr/>
          </p:nvSpPr>
          <p:spPr bwMode="auto">
            <a:xfrm>
              <a:off x="1131" y="3409"/>
              <a:ext cx="32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N1:N2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Line 20"/>
            <p:cNvSpPr>
              <a:spLocks noChangeShapeType="1"/>
            </p:cNvSpPr>
            <p:nvPr/>
          </p:nvSpPr>
          <p:spPr bwMode="auto">
            <a:xfrm>
              <a:off x="726" y="3235"/>
              <a:ext cx="121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Line 21"/>
            <p:cNvSpPr>
              <a:spLocks noChangeShapeType="1"/>
            </p:cNvSpPr>
            <p:nvPr/>
          </p:nvSpPr>
          <p:spPr bwMode="auto">
            <a:xfrm>
              <a:off x="725" y="3235"/>
              <a:ext cx="0" cy="12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Line 22"/>
            <p:cNvSpPr>
              <a:spLocks noChangeShapeType="1"/>
            </p:cNvSpPr>
            <p:nvPr/>
          </p:nvSpPr>
          <p:spPr bwMode="auto">
            <a:xfrm>
              <a:off x="653" y="3356"/>
              <a:ext cx="145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Line 23"/>
            <p:cNvSpPr>
              <a:spLocks noChangeShapeType="1"/>
            </p:cNvSpPr>
            <p:nvPr/>
          </p:nvSpPr>
          <p:spPr bwMode="auto">
            <a:xfrm>
              <a:off x="677" y="3405"/>
              <a:ext cx="97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Line 24"/>
            <p:cNvSpPr>
              <a:spLocks noChangeShapeType="1"/>
            </p:cNvSpPr>
            <p:nvPr/>
          </p:nvSpPr>
          <p:spPr bwMode="auto">
            <a:xfrm>
              <a:off x="701" y="3453"/>
              <a:ext cx="49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Line 25"/>
            <p:cNvSpPr>
              <a:spLocks noChangeShapeType="1"/>
            </p:cNvSpPr>
            <p:nvPr/>
          </p:nvSpPr>
          <p:spPr bwMode="auto">
            <a:xfrm>
              <a:off x="459" y="1420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Line 26"/>
            <p:cNvSpPr>
              <a:spLocks noChangeShapeType="1"/>
            </p:cNvSpPr>
            <p:nvPr/>
          </p:nvSpPr>
          <p:spPr bwMode="auto">
            <a:xfrm>
              <a:off x="726" y="1589"/>
              <a:ext cx="96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8" name="Line 27"/>
            <p:cNvSpPr>
              <a:spLocks noChangeShapeType="1"/>
            </p:cNvSpPr>
            <p:nvPr/>
          </p:nvSpPr>
          <p:spPr bwMode="auto">
            <a:xfrm>
              <a:off x="726" y="2412"/>
              <a:ext cx="96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Oval 28"/>
            <p:cNvSpPr>
              <a:spLocks noChangeArrowheads="1"/>
            </p:cNvSpPr>
            <p:nvPr/>
          </p:nvSpPr>
          <p:spPr bwMode="auto">
            <a:xfrm>
              <a:off x="629" y="2194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0" name="Rectangle 29"/>
            <p:cNvSpPr>
              <a:spLocks noChangeArrowheads="1"/>
            </p:cNvSpPr>
            <p:nvPr/>
          </p:nvSpPr>
          <p:spPr bwMode="auto">
            <a:xfrm>
              <a:off x="725" y="2170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Line 30"/>
            <p:cNvSpPr>
              <a:spLocks noChangeShapeType="1"/>
            </p:cNvSpPr>
            <p:nvPr/>
          </p:nvSpPr>
          <p:spPr bwMode="auto">
            <a:xfrm>
              <a:off x="459" y="2243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2" name="Oval 31"/>
            <p:cNvSpPr>
              <a:spLocks noChangeArrowheads="1"/>
            </p:cNvSpPr>
            <p:nvPr/>
          </p:nvSpPr>
          <p:spPr bwMode="auto">
            <a:xfrm>
              <a:off x="629" y="3016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Rectangle 32"/>
            <p:cNvSpPr>
              <a:spLocks noChangeArrowheads="1"/>
            </p:cNvSpPr>
            <p:nvPr/>
          </p:nvSpPr>
          <p:spPr bwMode="auto">
            <a:xfrm>
              <a:off x="725" y="2991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Line 33"/>
            <p:cNvSpPr>
              <a:spLocks noChangeShapeType="1"/>
            </p:cNvSpPr>
            <p:nvPr/>
          </p:nvSpPr>
          <p:spPr bwMode="auto">
            <a:xfrm flipV="1">
              <a:off x="726" y="2292"/>
              <a:ext cx="0" cy="7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Line 34"/>
            <p:cNvSpPr>
              <a:spLocks noChangeShapeType="1"/>
            </p:cNvSpPr>
            <p:nvPr/>
          </p:nvSpPr>
          <p:spPr bwMode="auto">
            <a:xfrm flipV="1">
              <a:off x="726" y="1590"/>
              <a:ext cx="0" cy="60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6" name="Line 35"/>
            <p:cNvSpPr>
              <a:spLocks noChangeShapeType="1"/>
            </p:cNvSpPr>
            <p:nvPr/>
          </p:nvSpPr>
          <p:spPr bwMode="auto">
            <a:xfrm flipV="1">
              <a:off x="726" y="3115"/>
              <a:ext cx="0" cy="169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Line 36"/>
            <p:cNvSpPr>
              <a:spLocks noChangeShapeType="1"/>
            </p:cNvSpPr>
            <p:nvPr/>
          </p:nvSpPr>
          <p:spPr bwMode="auto">
            <a:xfrm>
              <a:off x="459" y="3065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8" name="Freeform 37"/>
            <p:cNvSpPr>
              <a:spLocks/>
            </p:cNvSpPr>
            <p:nvPr/>
          </p:nvSpPr>
          <p:spPr bwMode="auto">
            <a:xfrm>
              <a:off x="1042" y="296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9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9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9" name="Freeform 38"/>
            <p:cNvSpPr>
              <a:spLocks/>
            </p:cNvSpPr>
            <p:nvPr/>
          </p:nvSpPr>
          <p:spPr bwMode="auto">
            <a:xfrm>
              <a:off x="1042" y="2961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9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9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Rectangle 39"/>
            <p:cNvSpPr>
              <a:spLocks noChangeArrowheads="1"/>
            </p:cNvSpPr>
            <p:nvPr/>
          </p:nvSpPr>
          <p:spPr bwMode="auto">
            <a:xfrm>
              <a:off x="1172" y="2947"/>
              <a:ext cx="203" cy="352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1" name="Rectangle 40"/>
            <p:cNvSpPr>
              <a:spLocks noChangeArrowheads="1"/>
            </p:cNvSpPr>
            <p:nvPr/>
          </p:nvSpPr>
          <p:spPr bwMode="auto">
            <a:xfrm>
              <a:off x="1080" y="2859"/>
              <a:ext cx="387" cy="525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2" name="Line 41"/>
            <p:cNvSpPr>
              <a:spLocks noChangeShapeType="1"/>
            </p:cNvSpPr>
            <p:nvPr/>
          </p:nvSpPr>
          <p:spPr bwMode="auto">
            <a:xfrm>
              <a:off x="1246" y="2944"/>
              <a:ext cx="1" cy="27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3" name="Line 42"/>
            <p:cNvSpPr>
              <a:spLocks noChangeShapeType="1"/>
            </p:cNvSpPr>
            <p:nvPr/>
          </p:nvSpPr>
          <p:spPr bwMode="auto">
            <a:xfrm flipV="1">
              <a:off x="1172" y="3215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4" name="Line 43"/>
            <p:cNvSpPr>
              <a:spLocks noChangeShapeType="1"/>
            </p:cNvSpPr>
            <p:nvPr/>
          </p:nvSpPr>
          <p:spPr bwMode="auto">
            <a:xfrm>
              <a:off x="1245" y="3216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5" name="Line 44"/>
            <p:cNvSpPr>
              <a:spLocks noChangeShapeType="1"/>
            </p:cNvSpPr>
            <p:nvPr/>
          </p:nvSpPr>
          <p:spPr bwMode="auto">
            <a:xfrm flipV="1">
              <a:off x="1080" y="2775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6" name="Line 45"/>
            <p:cNvSpPr>
              <a:spLocks noChangeShapeType="1"/>
            </p:cNvSpPr>
            <p:nvPr/>
          </p:nvSpPr>
          <p:spPr bwMode="auto">
            <a:xfrm flipV="1">
              <a:off x="1467" y="2775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7" name="Line 46"/>
            <p:cNvSpPr>
              <a:spLocks noChangeShapeType="1"/>
            </p:cNvSpPr>
            <p:nvPr/>
          </p:nvSpPr>
          <p:spPr bwMode="auto">
            <a:xfrm>
              <a:off x="1153" y="2778"/>
              <a:ext cx="38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8" name="Line 47"/>
            <p:cNvSpPr>
              <a:spLocks noChangeShapeType="1"/>
            </p:cNvSpPr>
            <p:nvPr/>
          </p:nvSpPr>
          <p:spPr bwMode="auto">
            <a:xfrm flipV="1">
              <a:off x="1467" y="3299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9" name="Line 48"/>
            <p:cNvSpPr>
              <a:spLocks noChangeShapeType="1"/>
            </p:cNvSpPr>
            <p:nvPr/>
          </p:nvSpPr>
          <p:spPr bwMode="auto">
            <a:xfrm>
              <a:off x="1541" y="2778"/>
              <a:ext cx="0" cy="52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0" name="Rectangle 49"/>
            <p:cNvSpPr>
              <a:spLocks noChangeArrowheads="1"/>
            </p:cNvSpPr>
            <p:nvPr/>
          </p:nvSpPr>
          <p:spPr bwMode="auto">
            <a:xfrm>
              <a:off x="1043" y="3028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1" name="Rectangle 50"/>
            <p:cNvSpPr>
              <a:spLocks noChangeArrowheads="1"/>
            </p:cNvSpPr>
            <p:nvPr/>
          </p:nvSpPr>
          <p:spPr bwMode="auto">
            <a:xfrm>
              <a:off x="1043" y="3028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2" name="Freeform 51"/>
            <p:cNvSpPr>
              <a:spLocks/>
            </p:cNvSpPr>
            <p:nvPr/>
          </p:nvSpPr>
          <p:spPr bwMode="auto">
            <a:xfrm>
              <a:off x="1190" y="2944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3" name="Freeform 52"/>
            <p:cNvSpPr>
              <a:spLocks/>
            </p:cNvSpPr>
            <p:nvPr/>
          </p:nvSpPr>
          <p:spPr bwMode="auto">
            <a:xfrm>
              <a:off x="1190" y="2944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4" name="Freeform 53"/>
            <p:cNvSpPr>
              <a:spLocks/>
            </p:cNvSpPr>
            <p:nvPr/>
          </p:nvSpPr>
          <p:spPr bwMode="auto">
            <a:xfrm>
              <a:off x="1336" y="2944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5" name="Freeform 54"/>
            <p:cNvSpPr>
              <a:spLocks/>
            </p:cNvSpPr>
            <p:nvPr/>
          </p:nvSpPr>
          <p:spPr bwMode="auto">
            <a:xfrm>
              <a:off x="1336" y="2944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6" name="Rectangle 55"/>
            <p:cNvSpPr>
              <a:spLocks noChangeArrowheads="1"/>
            </p:cNvSpPr>
            <p:nvPr/>
          </p:nvSpPr>
          <p:spPr bwMode="auto">
            <a:xfrm>
              <a:off x="1338" y="3012"/>
              <a:ext cx="147" cy="219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7" name="Rectangle 56"/>
            <p:cNvSpPr>
              <a:spLocks noChangeArrowheads="1"/>
            </p:cNvSpPr>
            <p:nvPr/>
          </p:nvSpPr>
          <p:spPr bwMode="auto">
            <a:xfrm>
              <a:off x="1338" y="3012"/>
              <a:ext cx="147" cy="21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8" name="Freeform 57"/>
            <p:cNvSpPr>
              <a:spLocks/>
            </p:cNvSpPr>
            <p:nvPr/>
          </p:nvSpPr>
          <p:spPr bwMode="auto">
            <a:xfrm>
              <a:off x="1484" y="2927"/>
              <a:ext cx="75" cy="304"/>
            </a:xfrm>
            <a:custGeom>
              <a:avLst/>
              <a:gdLst>
                <a:gd name="T0" fmla="*/ 75 w 75"/>
                <a:gd name="T1" fmla="*/ 0 h 304"/>
                <a:gd name="T2" fmla="*/ 1 w 75"/>
                <a:gd name="T3" fmla="*/ 83 h 304"/>
                <a:gd name="T4" fmla="*/ 0 w 75"/>
                <a:gd name="T5" fmla="*/ 304 h 304"/>
                <a:gd name="T6" fmla="*/ 74 w 75"/>
                <a:gd name="T7" fmla="*/ 221 h 304"/>
                <a:gd name="T8" fmla="*/ 75 w 75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4">
                  <a:moveTo>
                    <a:pt x="75" y="0"/>
                  </a:moveTo>
                  <a:lnTo>
                    <a:pt x="1" y="83"/>
                  </a:lnTo>
                  <a:lnTo>
                    <a:pt x="0" y="304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9" name="Freeform 58"/>
            <p:cNvSpPr>
              <a:spLocks/>
            </p:cNvSpPr>
            <p:nvPr/>
          </p:nvSpPr>
          <p:spPr bwMode="auto">
            <a:xfrm>
              <a:off x="1484" y="2927"/>
              <a:ext cx="75" cy="304"/>
            </a:xfrm>
            <a:custGeom>
              <a:avLst/>
              <a:gdLst>
                <a:gd name="T0" fmla="*/ 75 w 75"/>
                <a:gd name="T1" fmla="*/ 0 h 304"/>
                <a:gd name="T2" fmla="*/ 1 w 75"/>
                <a:gd name="T3" fmla="*/ 83 h 304"/>
                <a:gd name="T4" fmla="*/ 0 w 75"/>
                <a:gd name="T5" fmla="*/ 304 h 304"/>
                <a:gd name="T6" fmla="*/ 74 w 75"/>
                <a:gd name="T7" fmla="*/ 221 h 304"/>
                <a:gd name="T8" fmla="*/ 75 w 75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4">
                  <a:moveTo>
                    <a:pt x="75" y="0"/>
                  </a:moveTo>
                  <a:lnTo>
                    <a:pt x="1" y="83"/>
                  </a:lnTo>
                  <a:lnTo>
                    <a:pt x="0" y="304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0" name="Line 59"/>
            <p:cNvSpPr>
              <a:spLocks noChangeShapeType="1"/>
            </p:cNvSpPr>
            <p:nvPr/>
          </p:nvSpPr>
          <p:spPr bwMode="auto">
            <a:xfrm>
              <a:off x="822" y="3063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1" name="Line 60"/>
            <p:cNvSpPr>
              <a:spLocks noChangeShapeType="1"/>
            </p:cNvSpPr>
            <p:nvPr/>
          </p:nvSpPr>
          <p:spPr bwMode="auto">
            <a:xfrm>
              <a:off x="822" y="3232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2" name="Line 61"/>
            <p:cNvSpPr>
              <a:spLocks noChangeShapeType="1"/>
            </p:cNvSpPr>
            <p:nvPr/>
          </p:nvSpPr>
          <p:spPr bwMode="auto">
            <a:xfrm>
              <a:off x="1484" y="3028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3" name="Line 62"/>
            <p:cNvSpPr>
              <a:spLocks noChangeShapeType="1"/>
            </p:cNvSpPr>
            <p:nvPr/>
          </p:nvSpPr>
          <p:spPr bwMode="auto">
            <a:xfrm>
              <a:off x="1484" y="3197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4" name="Oval 63"/>
            <p:cNvSpPr>
              <a:spLocks noChangeArrowheads="1"/>
            </p:cNvSpPr>
            <p:nvPr/>
          </p:nvSpPr>
          <p:spPr bwMode="auto">
            <a:xfrm>
              <a:off x="822" y="3047"/>
              <a:ext cx="30" cy="2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5" name="Oval 64"/>
            <p:cNvSpPr>
              <a:spLocks noChangeArrowheads="1"/>
            </p:cNvSpPr>
            <p:nvPr/>
          </p:nvSpPr>
          <p:spPr bwMode="auto">
            <a:xfrm>
              <a:off x="822" y="3047"/>
              <a:ext cx="30" cy="28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6" name="Oval 65"/>
            <p:cNvSpPr>
              <a:spLocks noChangeArrowheads="1"/>
            </p:cNvSpPr>
            <p:nvPr/>
          </p:nvSpPr>
          <p:spPr bwMode="auto">
            <a:xfrm>
              <a:off x="822" y="3047"/>
              <a:ext cx="30" cy="28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7" name="Oval 66"/>
            <p:cNvSpPr>
              <a:spLocks noChangeArrowheads="1"/>
            </p:cNvSpPr>
            <p:nvPr/>
          </p:nvSpPr>
          <p:spPr bwMode="auto">
            <a:xfrm>
              <a:off x="822" y="3215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8" name="Oval 67"/>
            <p:cNvSpPr>
              <a:spLocks noChangeArrowheads="1"/>
            </p:cNvSpPr>
            <p:nvPr/>
          </p:nvSpPr>
          <p:spPr bwMode="auto">
            <a:xfrm>
              <a:off x="822" y="3215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9" name="Oval 68"/>
            <p:cNvSpPr>
              <a:spLocks noChangeArrowheads="1"/>
            </p:cNvSpPr>
            <p:nvPr/>
          </p:nvSpPr>
          <p:spPr bwMode="auto">
            <a:xfrm>
              <a:off x="822" y="3215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0" name="Oval 69"/>
            <p:cNvSpPr>
              <a:spLocks noChangeArrowheads="1"/>
            </p:cNvSpPr>
            <p:nvPr/>
          </p:nvSpPr>
          <p:spPr bwMode="auto">
            <a:xfrm>
              <a:off x="1688" y="3012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1" name="Oval 70"/>
            <p:cNvSpPr>
              <a:spLocks noChangeArrowheads="1"/>
            </p:cNvSpPr>
            <p:nvPr/>
          </p:nvSpPr>
          <p:spPr bwMode="auto">
            <a:xfrm>
              <a:off x="1688" y="3012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2" name="Oval 71"/>
            <p:cNvSpPr>
              <a:spLocks noChangeArrowheads="1"/>
            </p:cNvSpPr>
            <p:nvPr/>
          </p:nvSpPr>
          <p:spPr bwMode="auto">
            <a:xfrm>
              <a:off x="1688" y="3012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3" name="Oval 72"/>
            <p:cNvSpPr>
              <a:spLocks noChangeArrowheads="1"/>
            </p:cNvSpPr>
            <p:nvPr/>
          </p:nvSpPr>
          <p:spPr bwMode="auto">
            <a:xfrm>
              <a:off x="1688" y="3181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4" name="Oval 73"/>
            <p:cNvSpPr>
              <a:spLocks noChangeArrowheads="1"/>
            </p:cNvSpPr>
            <p:nvPr/>
          </p:nvSpPr>
          <p:spPr bwMode="auto">
            <a:xfrm>
              <a:off x="1688" y="3181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5" name="Oval 74"/>
            <p:cNvSpPr>
              <a:spLocks noChangeArrowheads="1"/>
            </p:cNvSpPr>
            <p:nvPr/>
          </p:nvSpPr>
          <p:spPr bwMode="auto">
            <a:xfrm>
              <a:off x="1688" y="3181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6" name="Line 75"/>
            <p:cNvSpPr>
              <a:spLocks noChangeShapeType="1"/>
            </p:cNvSpPr>
            <p:nvPr/>
          </p:nvSpPr>
          <p:spPr bwMode="auto">
            <a:xfrm>
              <a:off x="1717" y="1372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7" name="Line 76"/>
            <p:cNvSpPr>
              <a:spLocks noChangeShapeType="1"/>
            </p:cNvSpPr>
            <p:nvPr/>
          </p:nvSpPr>
          <p:spPr bwMode="auto">
            <a:xfrm flipH="1">
              <a:off x="1693" y="3187"/>
              <a:ext cx="121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8" name="Line 77"/>
            <p:cNvSpPr>
              <a:spLocks noChangeShapeType="1"/>
            </p:cNvSpPr>
            <p:nvPr/>
          </p:nvSpPr>
          <p:spPr bwMode="auto">
            <a:xfrm>
              <a:off x="1814" y="3187"/>
              <a:ext cx="0" cy="121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9" name="Line 78"/>
            <p:cNvSpPr>
              <a:spLocks noChangeShapeType="1"/>
            </p:cNvSpPr>
            <p:nvPr/>
          </p:nvSpPr>
          <p:spPr bwMode="auto">
            <a:xfrm flipH="1">
              <a:off x="1741" y="3308"/>
              <a:ext cx="145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0" name="Line 79"/>
            <p:cNvSpPr>
              <a:spLocks noChangeShapeType="1"/>
            </p:cNvSpPr>
            <p:nvPr/>
          </p:nvSpPr>
          <p:spPr bwMode="auto">
            <a:xfrm flipH="1">
              <a:off x="1765" y="3357"/>
              <a:ext cx="97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" name="Line 80"/>
            <p:cNvSpPr>
              <a:spLocks noChangeShapeType="1"/>
            </p:cNvSpPr>
            <p:nvPr/>
          </p:nvSpPr>
          <p:spPr bwMode="auto">
            <a:xfrm flipH="1">
              <a:off x="1789" y="3405"/>
              <a:ext cx="49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2" name="Line 81"/>
            <p:cNvSpPr>
              <a:spLocks noChangeShapeType="1"/>
            </p:cNvSpPr>
            <p:nvPr/>
          </p:nvSpPr>
          <p:spPr bwMode="auto">
            <a:xfrm flipH="1">
              <a:off x="1717" y="1541"/>
              <a:ext cx="96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3" name="Oval 82"/>
            <p:cNvSpPr>
              <a:spLocks noChangeArrowheads="1"/>
            </p:cNvSpPr>
            <p:nvPr/>
          </p:nvSpPr>
          <p:spPr bwMode="auto">
            <a:xfrm>
              <a:off x="1741" y="2146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4" name="Rectangle 83"/>
            <p:cNvSpPr>
              <a:spLocks noChangeArrowheads="1"/>
            </p:cNvSpPr>
            <p:nvPr/>
          </p:nvSpPr>
          <p:spPr bwMode="auto">
            <a:xfrm>
              <a:off x="1717" y="2122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5" name="Oval 84"/>
            <p:cNvSpPr>
              <a:spLocks noChangeArrowheads="1"/>
            </p:cNvSpPr>
            <p:nvPr/>
          </p:nvSpPr>
          <p:spPr bwMode="auto">
            <a:xfrm>
              <a:off x="1741" y="2968"/>
              <a:ext cx="169" cy="97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6" name="Rectangle 85"/>
            <p:cNvSpPr>
              <a:spLocks noChangeArrowheads="1"/>
            </p:cNvSpPr>
            <p:nvPr/>
          </p:nvSpPr>
          <p:spPr bwMode="auto">
            <a:xfrm>
              <a:off x="1717" y="2943"/>
              <a:ext cx="9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7" name="Line 86"/>
            <p:cNvSpPr>
              <a:spLocks noChangeShapeType="1"/>
            </p:cNvSpPr>
            <p:nvPr/>
          </p:nvSpPr>
          <p:spPr bwMode="auto">
            <a:xfrm flipV="1">
              <a:off x="1814" y="2244"/>
              <a:ext cx="0" cy="7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8" name="Line 87"/>
            <p:cNvSpPr>
              <a:spLocks noChangeShapeType="1"/>
            </p:cNvSpPr>
            <p:nvPr/>
          </p:nvSpPr>
          <p:spPr bwMode="auto">
            <a:xfrm flipV="1">
              <a:off x="1814" y="1542"/>
              <a:ext cx="0" cy="604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9" name="Line 88"/>
            <p:cNvSpPr>
              <a:spLocks noChangeShapeType="1"/>
            </p:cNvSpPr>
            <p:nvPr/>
          </p:nvSpPr>
          <p:spPr bwMode="auto">
            <a:xfrm flipV="1">
              <a:off x="1814" y="3067"/>
              <a:ext cx="0" cy="169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0" name="Line 89"/>
            <p:cNvSpPr>
              <a:spLocks noChangeShapeType="1"/>
            </p:cNvSpPr>
            <p:nvPr/>
          </p:nvSpPr>
          <p:spPr bwMode="auto">
            <a:xfrm flipH="1">
              <a:off x="1693" y="2363"/>
              <a:ext cx="121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1" name="Line 90"/>
            <p:cNvSpPr>
              <a:spLocks noChangeShapeType="1"/>
            </p:cNvSpPr>
            <p:nvPr/>
          </p:nvSpPr>
          <p:spPr bwMode="auto">
            <a:xfrm>
              <a:off x="1717" y="2194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2" name="Line 91"/>
            <p:cNvSpPr>
              <a:spLocks noChangeShapeType="1"/>
            </p:cNvSpPr>
            <p:nvPr/>
          </p:nvSpPr>
          <p:spPr bwMode="auto">
            <a:xfrm>
              <a:off x="1717" y="3017"/>
              <a:ext cx="363" cy="0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3" name="Freeform 92"/>
            <p:cNvSpPr>
              <a:spLocks/>
            </p:cNvSpPr>
            <p:nvPr/>
          </p:nvSpPr>
          <p:spPr bwMode="auto">
            <a:xfrm>
              <a:off x="1042" y="2135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4" name="Freeform 93"/>
            <p:cNvSpPr>
              <a:spLocks/>
            </p:cNvSpPr>
            <p:nvPr/>
          </p:nvSpPr>
          <p:spPr bwMode="auto">
            <a:xfrm>
              <a:off x="1042" y="2135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5" name="Rectangle 94"/>
            <p:cNvSpPr>
              <a:spLocks noChangeArrowheads="1"/>
            </p:cNvSpPr>
            <p:nvPr/>
          </p:nvSpPr>
          <p:spPr bwMode="auto">
            <a:xfrm>
              <a:off x="1172" y="2120"/>
              <a:ext cx="203" cy="352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6" name="Rectangle 95"/>
            <p:cNvSpPr>
              <a:spLocks noChangeArrowheads="1"/>
            </p:cNvSpPr>
            <p:nvPr/>
          </p:nvSpPr>
          <p:spPr bwMode="auto">
            <a:xfrm>
              <a:off x="1080" y="2034"/>
              <a:ext cx="387" cy="52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7" name="Line 96"/>
            <p:cNvSpPr>
              <a:spLocks noChangeShapeType="1"/>
            </p:cNvSpPr>
            <p:nvPr/>
          </p:nvSpPr>
          <p:spPr bwMode="auto">
            <a:xfrm>
              <a:off x="1246" y="2118"/>
              <a:ext cx="1" cy="27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8" name="Line 97"/>
            <p:cNvSpPr>
              <a:spLocks noChangeShapeType="1"/>
            </p:cNvSpPr>
            <p:nvPr/>
          </p:nvSpPr>
          <p:spPr bwMode="auto">
            <a:xfrm flipV="1">
              <a:off x="1172" y="2388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9" name="Line 98"/>
            <p:cNvSpPr>
              <a:spLocks noChangeShapeType="1"/>
            </p:cNvSpPr>
            <p:nvPr/>
          </p:nvSpPr>
          <p:spPr bwMode="auto">
            <a:xfrm>
              <a:off x="1245" y="2391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0" name="Line 99"/>
            <p:cNvSpPr>
              <a:spLocks noChangeShapeType="1"/>
            </p:cNvSpPr>
            <p:nvPr/>
          </p:nvSpPr>
          <p:spPr bwMode="auto">
            <a:xfrm flipV="1">
              <a:off x="1080" y="1949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1" name="Line 100"/>
            <p:cNvSpPr>
              <a:spLocks noChangeShapeType="1"/>
            </p:cNvSpPr>
            <p:nvPr/>
          </p:nvSpPr>
          <p:spPr bwMode="auto">
            <a:xfrm flipV="1">
              <a:off x="1467" y="1949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2" name="Line 101"/>
            <p:cNvSpPr>
              <a:spLocks noChangeShapeType="1"/>
            </p:cNvSpPr>
            <p:nvPr/>
          </p:nvSpPr>
          <p:spPr bwMode="auto">
            <a:xfrm>
              <a:off x="1153" y="1951"/>
              <a:ext cx="3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3" name="Line 102"/>
            <p:cNvSpPr>
              <a:spLocks noChangeShapeType="1"/>
            </p:cNvSpPr>
            <p:nvPr/>
          </p:nvSpPr>
          <p:spPr bwMode="auto">
            <a:xfrm flipV="1">
              <a:off x="1467" y="2472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4" name="Line 103"/>
            <p:cNvSpPr>
              <a:spLocks noChangeShapeType="1"/>
            </p:cNvSpPr>
            <p:nvPr/>
          </p:nvSpPr>
          <p:spPr bwMode="auto">
            <a:xfrm>
              <a:off x="1541" y="1951"/>
              <a:ext cx="0" cy="52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5" name="Rectangle 104"/>
            <p:cNvSpPr>
              <a:spLocks noChangeArrowheads="1"/>
            </p:cNvSpPr>
            <p:nvPr/>
          </p:nvSpPr>
          <p:spPr bwMode="auto">
            <a:xfrm>
              <a:off x="1043" y="2202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6" name="Rectangle 105"/>
            <p:cNvSpPr>
              <a:spLocks noChangeArrowheads="1"/>
            </p:cNvSpPr>
            <p:nvPr/>
          </p:nvSpPr>
          <p:spPr bwMode="auto">
            <a:xfrm>
              <a:off x="1043" y="2202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7" name="Freeform 106"/>
            <p:cNvSpPr>
              <a:spLocks/>
            </p:cNvSpPr>
            <p:nvPr/>
          </p:nvSpPr>
          <p:spPr bwMode="auto">
            <a:xfrm>
              <a:off x="1190" y="2118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8" name="Freeform 107"/>
            <p:cNvSpPr>
              <a:spLocks/>
            </p:cNvSpPr>
            <p:nvPr/>
          </p:nvSpPr>
          <p:spPr bwMode="auto">
            <a:xfrm>
              <a:off x="1190" y="2118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9" name="Freeform 108"/>
            <p:cNvSpPr>
              <a:spLocks/>
            </p:cNvSpPr>
            <p:nvPr/>
          </p:nvSpPr>
          <p:spPr bwMode="auto">
            <a:xfrm>
              <a:off x="1336" y="2118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0" name="Freeform 109"/>
            <p:cNvSpPr>
              <a:spLocks/>
            </p:cNvSpPr>
            <p:nvPr/>
          </p:nvSpPr>
          <p:spPr bwMode="auto">
            <a:xfrm>
              <a:off x="1336" y="2118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1" name="Rectangle 110"/>
            <p:cNvSpPr>
              <a:spLocks noChangeArrowheads="1"/>
            </p:cNvSpPr>
            <p:nvPr/>
          </p:nvSpPr>
          <p:spPr bwMode="auto">
            <a:xfrm>
              <a:off x="1338" y="2185"/>
              <a:ext cx="147" cy="221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2" name="Rectangle 111"/>
            <p:cNvSpPr>
              <a:spLocks noChangeArrowheads="1"/>
            </p:cNvSpPr>
            <p:nvPr/>
          </p:nvSpPr>
          <p:spPr bwMode="auto">
            <a:xfrm>
              <a:off x="1338" y="2185"/>
              <a:ext cx="147" cy="22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" name="Freeform 112"/>
            <p:cNvSpPr>
              <a:spLocks/>
            </p:cNvSpPr>
            <p:nvPr/>
          </p:nvSpPr>
          <p:spPr bwMode="auto">
            <a:xfrm>
              <a:off x="1484" y="2101"/>
              <a:ext cx="75" cy="304"/>
            </a:xfrm>
            <a:custGeom>
              <a:avLst/>
              <a:gdLst>
                <a:gd name="T0" fmla="*/ 75 w 75"/>
                <a:gd name="T1" fmla="*/ 0 h 304"/>
                <a:gd name="T2" fmla="*/ 1 w 75"/>
                <a:gd name="T3" fmla="*/ 83 h 304"/>
                <a:gd name="T4" fmla="*/ 0 w 75"/>
                <a:gd name="T5" fmla="*/ 304 h 304"/>
                <a:gd name="T6" fmla="*/ 74 w 75"/>
                <a:gd name="T7" fmla="*/ 221 h 304"/>
                <a:gd name="T8" fmla="*/ 75 w 75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4">
                  <a:moveTo>
                    <a:pt x="75" y="0"/>
                  </a:moveTo>
                  <a:lnTo>
                    <a:pt x="1" y="83"/>
                  </a:lnTo>
                  <a:lnTo>
                    <a:pt x="0" y="304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" name="Freeform 113"/>
            <p:cNvSpPr>
              <a:spLocks/>
            </p:cNvSpPr>
            <p:nvPr/>
          </p:nvSpPr>
          <p:spPr bwMode="auto">
            <a:xfrm>
              <a:off x="1484" y="2101"/>
              <a:ext cx="75" cy="304"/>
            </a:xfrm>
            <a:custGeom>
              <a:avLst/>
              <a:gdLst>
                <a:gd name="T0" fmla="*/ 75 w 75"/>
                <a:gd name="T1" fmla="*/ 0 h 304"/>
                <a:gd name="T2" fmla="*/ 1 w 75"/>
                <a:gd name="T3" fmla="*/ 83 h 304"/>
                <a:gd name="T4" fmla="*/ 0 w 75"/>
                <a:gd name="T5" fmla="*/ 304 h 304"/>
                <a:gd name="T6" fmla="*/ 74 w 75"/>
                <a:gd name="T7" fmla="*/ 221 h 304"/>
                <a:gd name="T8" fmla="*/ 75 w 75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4">
                  <a:moveTo>
                    <a:pt x="75" y="0"/>
                  </a:moveTo>
                  <a:lnTo>
                    <a:pt x="1" y="83"/>
                  </a:lnTo>
                  <a:lnTo>
                    <a:pt x="0" y="304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" name="Line 114"/>
            <p:cNvSpPr>
              <a:spLocks noChangeShapeType="1"/>
            </p:cNvSpPr>
            <p:nvPr/>
          </p:nvSpPr>
          <p:spPr bwMode="auto">
            <a:xfrm>
              <a:off x="822" y="2237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" name="Line 115"/>
            <p:cNvSpPr>
              <a:spLocks noChangeShapeType="1"/>
            </p:cNvSpPr>
            <p:nvPr/>
          </p:nvSpPr>
          <p:spPr bwMode="auto">
            <a:xfrm>
              <a:off x="822" y="2406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" name="Line 116"/>
            <p:cNvSpPr>
              <a:spLocks noChangeShapeType="1"/>
            </p:cNvSpPr>
            <p:nvPr/>
          </p:nvSpPr>
          <p:spPr bwMode="auto">
            <a:xfrm>
              <a:off x="1484" y="2203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" name="Line 117"/>
            <p:cNvSpPr>
              <a:spLocks noChangeShapeType="1"/>
            </p:cNvSpPr>
            <p:nvPr/>
          </p:nvSpPr>
          <p:spPr bwMode="auto">
            <a:xfrm>
              <a:off x="1484" y="2372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" name="Oval 118"/>
            <p:cNvSpPr>
              <a:spLocks noChangeArrowheads="1"/>
            </p:cNvSpPr>
            <p:nvPr/>
          </p:nvSpPr>
          <p:spPr bwMode="auto">
            <a:xfrm>
              <a:off x="822" y="2220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" name="Oval 119"/>
            <p:cNvSpPr>
              <a:spLocks noChangeArrowheads="1"/>
            </p:cNvSpPr>
            <p:nvPr/>
          </p:nvSpPr>
          <p:spPr bwMode="auto">
            <a:xfrm>
              <a:off x="822" y="2220"/>
              <a:ext cx="30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1" name="Oval 120"/>
            <p:cNvSpPr>
              <a:spLocks noChangeArrowheads="1"/>
            </p:cNvSpPr>
            <p:nvPr/>
          </p:nvSpPr>
          <p:spPr bwMode="auto">
            <a:xfrm>
              <a:off x="822" y="2220"/>
              <a:ext cx="30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2" name="Oval 121"/>
            <p:cNvSpPr>
              <a:spLocks noChangeArrowheads="1"/>
            </p:cNvSpPr>
            <p:nvPr/>
          </p:nvSpPr>
          <p:spPr bwMode="auto">
            <a:xfrm>
              <a:off x="822" y="2389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3" name="Oval 122"/>
            <p:cNvSpPr>
              <a:spLocks noChangeArrowheads="1"/>
            </p:cNvSpPr>
            <p:nvPr/>
          </p:nvSpPr>
          <p:spPr bwMode="auto">
            <a:xfrm>
              <a:off x="822" y="2389"/>
              <a:ext cx="30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4" name="Oval 123"/>
            <p:cNvSpPr>
              <a:spLocks noChangeArrowheads="1"/>
            </p:cNvSpPr>
            <p:nvPr/>
          </p:nvSpPr>
          <p:spPr bwMode="auto">
            <a:xfrm>
              <a:off x="822" y="2389"/>
              <a:ext cx="30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5" name="Oval 124"/>
            <p:cNvSpPr>
              <a:spLocks noChangeArrowheads="1"/>
            </p:cNvSpPr>
            <p:nvPr/>
          </p:nvSpPr>
          <p:spPr bwMode="auto">
            <a:xfrm>
              <a:off x="1688" y="2185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6" name="Oval 125"/>
            <p:cNvSpPr>
              <a:spLocks noChangeArrowheads="1"/>
            </p:cNvSpPr>
            <p:nvPr/>
          </p:nvSpPr>
          <p:spPr bwMode="auto">
            <a:xfrm>
              <a:off x="1688" y="2185"/>
              <a:ext cx="29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7" name="Oval 126"/>
            <p:cNvSpPr>
              <a:spLocks noChangeArrowheads="1"/>
            </p:cNvSpPr>
            <p:nvPr/>
          </p:nvSpPr>
          <p:spPr bwMode="auto">
            <a:xfrm>
              <a:off x="1688" y="2185"/>
              <a:ext cx="29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8" name="Oval 127"/>
            <p:cNvSpPr>
              <a:spLocks noChangeArrowheads="1"/>
            </p:cNvSpPr>
            <p:nvPr/>
          </p:nvSpPr>
          <p:spPr bwMode="auto">
            <a:xfrm>
              <a:off x="1688" y="2354"/>
              <a:ext cx="30" cy="3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9" name="Oval 128"/>
            <p:cNvSpPr>
              <a:spLocks noChangeArrowheads="1"/>
            </p:cNvSpPr>
            <p:nvPr/>
          </p:nvSpPr>
          <p:spPr bwMode="auto">
            <a:xfrm>
              <a:off x="1688" y="2354"/>
              <a:ext cx="29" cy="3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0" name="Oval 129"/>
            <p:cNvSpPr>
              <a:spLocks noChangeArrowheads="1"/>
            </p:cNvSpPr>
            <p:nvPr/>
          </p:nvSpPr>
          <p:spPr bwMode="auto">
            <a:xfrm>
              <a:off x="1688" y="2354"/>
              <a:ext cx="29" cy="3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1" name="Freeform 130"/>
            <p:cNvSpPr>
              <a:spLocks/>
            </p:cNvSpPr>
            <p:nvPr/>
          </p:nvSpPr>
          <p:spPr bwMode="auto">
            <a:xfrm>
              <a:off x="1042" y="1312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2" name="Freeform 131"/>
            <p:cNvSpPr>
              <a:spLocks/>
            </p:cNvSpPr>
            <p:nvPr/>
          </p:nvSpPr>
          <p:spPr bwMode="auto">
            <a:xfrm>
              <a:off x="1042" y="1312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0 w 37"/>
                <a:gd name="T3" fmla="*/ 68 h 252"/>
                <a:gd name="T4" fmla="*/ 0 w 37"/>
                <a:gd name="T5" fmla="*/ 252 h 252"/>
                <a:gd name="T6" fmla="*/ 36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0" y="68"/>
                  </a:lnTo>
                  <a:lnTo>
                    <a:pt x="0" y="252"/>
                  </a:lnTo>
                  <a:lnTo>
                    <a:pt x="36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3" name="Rectangle 132"/>
            <p:cNvSpPr>
              <a:spLocks noChangeArrowheads="1"/>
            </p:cNvSpPr>
            <p:nvPr/>
          </p:nvSpPr>
          <p:spPr bwMode="auto">
            <a:xfrm>
              <a:off x="1172" y="1297"/>
              <a:ext cx="203" cy="35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4" name="Rectangle 133"/>
            <p:cNvSpPr>
              <a:spLocks noChangeArrowheads="1"/>
            </p:cNvSpPr>
            <p:nvPr/>
          </p:nvSpPr>
          <p:spPr bwMode="auto">
            <a:xfrm>
              <a:off x="1080" y="1211"/>
              <a:ext cx="387" cy="523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5" name="Line 134"/>
            <p:cNvSpPr>
              <a:spLocks noChangeShapeType="1"/>
            </p:cNvSpPr>
            <p:nvPr/>
          </p:nvSpPr>
          <p:spPr bwMode="auto">
            <a:xfrm>
              <a:off x="1246" y="1295"/>
              <a:ext cx="1" cy="27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6" name="Line 135"/>
            <p:cNvSpPr>
              <a:spLocks noChangeShapeType="1"/>
            </p:cNvSpPr>
            <p:nvPr/>
          </p:nvSpPr>
          <p:spPr bwMode="auto">
            <a:xfrm flipV="1">
              <a:off x="1172" y="1565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7" name="Line 136"/>
            <p:cNvSpPr>
              <a:spLocks noChangeShapeType="1"/>
            </p:cNvSpPr>
            <p:nvPr/>
          </p:nvSpPr>
          <p:spPr bwMode="auto">
            <a:xfrm>
              <a:off x="1245" y="1567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8" name="Line 137"/>
            <p:cNvSpPr>
              <a:spLocks noChangeShapeType="1"/>
            </p:cNvSpPr>
            <p:nvPr/>
          </p:nvSpPr>
          <p:spPr bwMode="auto">
            <a:xfrm flipV="1">
              <a:off x="1080" y="1126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9" name="Line 138"/>
            <p:cNvSpPr>
              <a:spLocks noChangeShapeType="1"/>
            </p:cNvSpPr>
            <p:nvPr/>
          </p:nvSpPr>
          <p:spPr bwMode="auto">
            <a:xfrm flipV="1">
              <a:off x="1467" y="1126"/>
              <a:ext cx="74" cy="85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0" name="Line 139"/>
            <p:cNvSpPr>
              <a:spLocks noChangeShapeType="1"/>
            </p:cNvSpPr>
            <p:nvPr/>
          </p:nvSpPr>
          <p:spPr bwMode="auto">
            <a:xfrm>
              <a:off x="1153" y="1128"/>
              <a:ext cx="3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1" name="Line 140"/>
            <p:cNvSpPr>
              <a:spLocks noChangeShapeType="1"/>
            </p:cNvSpPr>
            <p:nvPr/>
          </p:nvSpPr>
          <p:spPr bwMode="auto">
            <a:xfrm flipV="1">
              <a:off x="1467" y="1650"/>
              <a:ext cx="74" cy="8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2" name="Line 141"/>
            <p:cNvSpPr>
              <a:spLocks noChangeShapeType="1"/>
            </p:cNvSpPr>
            <p:nvPr/>
          </p:nvSpPr>
          <p:spPr bwMode="auto">
            <a:xfrm>
              <a:off x="1541" y="1128"/>
              <a:ext cx="0" cy="52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3" name="Rectangle 142"/>
            <p:cNvSpPr>
              <a:spLocks noChangeArrowheads="1"/>
            </p:cNvSpPr>
            <p:nvPr/>
          </p:nvSpPr>
          <p:spPr bwMode="auto">
            <a:xfrm>
              <a:off x="1043" y="1379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4" name="Rectangle 143"/>
            <p:cNvSpPr>
              <a:spLocks noChangeArrowheads="1"/>
            </p:cNvSpPr>
            <p:nvPr/>
          </p:nvSpPr>
          <p:spPr bwMode="auto">
            <a:xfrm>
              <a:off x="1043" y="1379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5" name="Freeform 144"/>
            <p:cNvSpPr>
              <a:spLocks/>
            </p:cNvSpPr>
            <p:nvPr/>
          </p:nvSpPr>
          <p:spPr bwMode="auto">
            <a:xfrm>
              <a:off x="1190" y="1295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6" name="Freeform 145"/>
            <p:cNvSpPr>
              <a:spLocks/>
            </p:cNvSpPr>
            <p:nvPr/>
          </p:nvSpPr>
          <p:spPr bwMode="auto">
            <a:xfrm>
              <a:off x="1190" y="1295"/>
              <a:ext cx="74" cy="303"/>
            </a:xfrm>
            <a:custGeom>
              <a:avLst/>
              <a:gdLst>
                <a:gd name="T0" fmla="*/ 74 w 74"/>
                <a:gd name="T1" fmla="*/ 0 h 303"/>
                <a:gd name="T2" fmla="*/ 0 w 74"/>
                <a:gd name="T3" fmla="*/ 82 h 303"/>
                <a:gd name="T4" fmla="*/ 0 w 74"/>
                <a:gd name="T5" fmla="*/ 303 h 303"/>
                <a:gd name="T6" fmla="*/ 74 w 74"/>
                <a:gd name="T7" fmla="*/ 221 h 303"/>
                <a:gd name="T8" fmla="*/ 74 w 74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3">
                  <a:moveTo>
                    <a:pt x="74" y="0"/>
                  </a:moveTo>
                  <a:lnTo>
                    <a:pt x="0" y="82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4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7" name="Freeform 146"/>
            <p:cNvSpPr>
              <a:spLocks/>
            </p:cNvSpPr>
            <p:nvPr/>
          </p:nvSpPr>
          <p:spPr bwMode="auto">
            <a:xfrm>
              <a:off x="1336" y="1295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8" name="Freeform 147"/>
            <p:cNvSpPr>
              <a:spLocks/>
            </p:cNvSpPr>
            <p:nvPr/>
          </p:nvSpPr>
          <p:spPr bwMode="auto">
            <a:xfrm>
              <a:off x="1336" y="1295"/>
              <a:ext cx="37" cy="252"/>
            </a:xfrm>
            <a:custGeom>
              <a:avLst/>
              <a:gdLst>
                <a:gd name="T0" fmla="*/ 37 w 37"/>
                <a:gd name="T1" fmla="*/ 0 h 252"/>
                <a:gd name="T2" fmla="*/ 1 w 37"/>
                <a:gd name="T3" fmla="*/ 69 h 252"/>
                <a:gd name="T4" fmla="*/ 0 w 37"/>
                <a:gd name="T5" fmla="*/ 252 h 252"/>
                <a:gd name="T6" fmla="*/ 37 w 37"/>
                <a:gd name="T7" fmla="*/ 183 h 252"/>
                <a:gd name="T8" fmla="*/ 37 w 37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52">
                  <a:moveTo>
                    <a:pt x="37" y="0"/>
                  </a:moveTo>
                  <a:lnTo>
                    <a:pt x="1" y="69"/>
                  </a:lnTo>
                  <a:lnTo>
                    <a:pt x="0" y="252"/>
                  </a:lnTo>
                  <a:lnTo>
                    <a:pt x="37" y="183"/>
                  </a:lnTo>
                  <a:lnTo>
                    <a:pt x="37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9" name="Rectangle 148"/>
            <p:cNvSpPr>
              <a:spLocks noChangeArrowheads="1"/>
            </p:cNvSpPr>
            <p:nvPr/>
          </p:nvSpPr>
          <p:spPr bwMode="auto">
            <a:xfrm>
              <a:off x="1338" y="1362"/>
              <a:ext cx="147" cy="220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0" name="Rectangle 149"/>
            <p:cNvSpPr>
              <a:spLocks noChangeArrowheads="1"/>
            </p:cNvSpPr>
            <p:nvPr/>
          </p:nvSpPr>
          <p:spPr bwMode="auto">
            <a:xfrm>
              <a:off x="1338" y="1362"/>
              <a:ext cx="147" cy="22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1" name="Freeform 150"/>
            <p:cNvSpPr>
              <a:spLocks/>
            </p:cNvSpPr>
            <p:nvPr/>
          </p:nvSpPr>
          <p:spPr bwMode="auto">
            <a:xfrm>
              <a:off x="1484" y="1278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2" name="Freeform 151"/>
            <p:cNvSpPr>
              <a:spLocks/>
            </p:cNvSpPr>
            <p:nvPr/>
          </p:nvSpPr>
          <p:spPr bwMode="auto">
            <a:xfrm>
              <a:off x="1484" y="1278"/>
              <a:ext cx="75" cy="303"/>
            </a:xfrm>
            <a:custGeom>
              <a:avLst/>
              <a:gdLst>
                <a:gd name="T0" fmla="*/ 75 w 75"/>
                <a:gd name="T1" fmla="*/ 0 h 303"/>
                <a:gd name="T2" fmla="*/ 1 w 75"/>
                <a:gd name="T3" fmla="*/ 83 h 303"/>
                <a:gd name="T4" fmla="*/ 0 w 75"/>
                <a:gd name="T5" fmla="*/ 303 h 303"/>
                <a:gd name="T6" fmla="*/ 74 w 75"/>
                <a:gd name="T7" fmla="*/ 221 h 303"/>
                <a:gd name="T8" fmla="*/ 75 w 75"/>
                <a:gd name="T9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03">
                  <a:moveTo>
                    <a:pt x="75" y="0"/>
                  </a:moveTo>
                  <a:lnTo>
                    <a:pt x="1" y="83"/>
                  </a:lnTo>
                  <a:lnTo>
                    <a:pt x="0" y="303"/>
                  </a:lnTo>
                  <a:lnTo>
                    <a:pt x="74" y="22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3" name="Line 152"/>
            <p:cNvSpPr>
              <a:spLocks noChangeShapeType="1"/>
            </p:cNvSpPr>
            <p:nvPr/>
          </p:nvSpPr>
          <p:spPr bwMode="auto">
            <a:xfrm>
              <a:off x="822" y="1414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4" name="Line 153"/>
            <p:cNvSpPr>
              <a:spLocks noChangeShapeType="1"/>
            </p:cNvSpPr>
            <p:nvPr/>
          </p:nvSpPr>
          <p:spPr bwMode="auto">
            <a:xfrm>
              <a:off x="822" y="1582"/>
              <a:ext cx="222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5" name="Line 154"/>
            <p:cNvSpPr>
              <a:spLocks noChangeShapeType="1"/>
            </p:cNvSpPr>
            <p:nvPr/>
          </p:nvSpPr>
          <p:spPr bwMode="auto">
            <a:xfrm>
              <a:off x="1484" y="1380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6" name="Line 155"/>
            <p:cNvSpPr>
              <a:spLocks noChangeShapeType="1"/>
            </p:cNvSpPr>
            <p:nvPr/>
          </p:nvSpPr>
          <p:spPr bwMode="auto">
            <a:xfrm>
              <a:off x="1484" y="1549"/>
              <a:ext cx="22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7" name="Oval 156"/>
            <p:cNvSpPr>
              <a:spLocks noChangeArrowheads="1"/>
            </p:cNvSpPr>
            <p:nvPr/>
          </p:nvSpPr>
          <p:spPr bwMode="auto">
            <a:xfrm>
              <a:off x="822" y="1397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8" name="Oval 157"/>
            <p:cNvSpPr>
              <a:spLocks noChangeArrowheads="1"/>
            </p:cNvSpPr>
            <p:nvPr/>
          </p:nvSpPr>
          <p:spPr bwMode="auto">
            <a:xfrm>
              <a:off x="822" y="1397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9" name="Oval 158"/>
            <p:cNvSpPr>
              <a:spLocks noChangeArrowheads="1"/>
            </p:cNvSpPr>
            <p:nvPr/>
          </p:nvSpPr>
          <p:spPr bwMode="auto">
            <a:xfrm>
              <a:off x="822" y="1397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0" name="Oval 159"/>
            <p:cNvSpPr>
              <a:spLocks noChangeArrowheads="1"/>
            </p:cNvSpPr>
            <p:nvPr/>
          </p:nvSpPr>
          <p:spPr bwMode="auto">
            <a:xfrm>
              <a:off x="822" y="1566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1" name="Oval 160"/>
            <p:cNvSpPr>
              <a:spLocks noChangeArrowheads="1"/>
            </p:cNvSpPr>
            <p:nvPr/>
          </p:nvSpPr>
          <p:spPr bwMode="auto">
            <a:xfrm>
              <a:off x="822" y="1566"/>
              <a:ext cx="30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2" name="Oval 161"/>
            <p:cNvSpPr>
              <a:spLocks noChangeArrowheads="1"/>
            </p:cNvSpPr>
            <p:nvPr/>
          </p:nvSpPr>
          <p:spPr bwMode="auto">
            <a:xfrm>
              <a:off x="822" y="1566"/>
              <a:ext cx="30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3" name="Oval 162"/>
            <p:cNvSpPr>
              <a:spLocks noChangeArrowheads="1"/>
            </p:cNvSpPr>
            <p:nvPr/>
          </p:nvSpPr>
          <p:spPr bwMode="auto">
            <a:xfrm>
              <a:off x="1688" y="1363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4" name="Oval 163"/>
            <p:cNvSpPr>
              <a:spLocks noChangeArrowheads="1"/>
            </p:cNvSpPr>
            <p:nvPr/>
          </p:nvSpPr>
          <p:spPr bwMode="auto">
            <a:xfrm>
              <a:off x="1688" y="1363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5" name="Oval 164"/>
            <p:cNvSpPr>
              <a:spLocks noChangeArrowheads="1"/>
            </p:cNvSpPr>
            <p:nvPr/>
          </p:nvSpPr>
          <p:spPr bwMode="auto">
            <a:xfrm>
              <a:off x="1688" y="1363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6" name="Oval 165"/>
            <p:cNvSpPr>
              <a:spLocks noChangeArrowheads="1"/>
            </p:cNvSpPr>
            <p:nvPr/>
          </p:nvSpPr>
          <p:spPr bwMode="auto">
            <a:xfrm>
              <a:off x="1688" y="1532"/>
              <a:ext cx="30" cy="2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7" name="Oval 166"/>
            <p:cNvSpPr>
              <a:spLocks noChangeArrowheads="1"/>
            </p:cNvSpPr>
            <p:nvPr/>
          </p:nvSpPr>
          <p:spPr bwMode="auto">
            <a:xfrm>
              <a:off x="1688" y="1532"/>
              <a:ext cx="29" cy="29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8" name="Oval 167"/>
            <p:cNvSpPr>
              <a:spLocks noChangeArrowheads="1"/>
            </p:cNvSpPr>
            <p:nvPr/>
          </p:nvSpPr>
          <p:spPr bwMode="auto">
            <a:xfrm>
              <a:off x="1688" y="1532"/>
              <a:ext cx="29" cy="2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9" name="Freeform 168"/>
            <p:cNvSpPr>
              <a:spLocks/>
            </p:cNvSpPr>
            <p:nvPr/>
          </p:nvSpPr>
          <p:spPr bwMode="auto">
            <a:xfrm>
              <a:off x="2806" y="2278"/>
              <a:ext cx="1598" cy="241"/>
            </a:xfrm>
            <a:custGeom>
              <a:avLst/>
              <a:gdLst>
                <a:gd name="T0" fmla="*/ 6656 w 6656"/>
                <a:gd name="T1" fmla="*/ 0 h 1008"/>
                <a:gd name="T2" fmla="*/ 6102 w 6656"/>
                <a:gd name="T3" fmla="*/ 504 h 1008"/>
                <a:gd name="T4" fmla="*/ 3883 w 6656"/>
                <a:gd name="T5" fmla="*/ 504 h 1008"/>
                <a:gd name="T6" fmla="*/ 3328 w 6656"/>
                <a:gd name="T7" fmla="*/ 1008 h 1008"/>
                <a:gd name="T8" fmla="*/ 2774 w 6656"/>
                <a:gd name="T9" fmla="*/ 504 h 1008"/>
                <a:gd name="T10" fmla="*/ 555 w 6656"/>
                <a:gd name="T11" fmla="*/ 504 h 1008"/>
                <a:gd name="T12" fmla="*/ 0 w 6656"/>
                <a:gd name="T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56" h="1008">
                  <a:moveTo>
                    <a:pt x="6656" y="0"/>
                  </a:moveTo>
                  <a:cubicBezTo>
                    <a:pt x="6656" y="279"/>
                    <a:pt x="6408" y="504"/>
                    <a:pt x="6102" y="504"/>
                  </a:cubicBezTo>
                  <a:lnTo>
                    <a:pt x="3883" y="504"/>
                  </a:lnTo>
                  <a:cubicBezTo>
                    <a:pt x="3577" y="504"/>
                    <a:pt x="3328" y="730"/>
                    <a:pt x="3328" y="1008"/>
                  </a:cubicBezTo>
                  <a:cubicBezTo>
                    <a:pt x="3328" y="730"/>
                    <a:pt x="3080" y="504"/>
                    <a:pt x="2774" y="504"/>
                  </a:cubicBezTo>
                  <a:lnTo>
                    <a:pt x="555" y="504"/>
                  </a:lnTo>
                  <a:cubicBezTo>
                    <a:pt x="249" y="504"/>
                    <a:pt x="0" y="279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0" name="Line 169"/>
            <p:cNvSpPr>
              <a:spLocks noChangeShapeType="1"/>
            </p:cNvSpPr>
            <p:nvPr/>
          </p:nvSpPr>
          <p:spPr bwMode="auto">
            <a:xfrm>
              <a:off x="2674" y="1631"/>
              <a:ext cx="2769" cy="1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1" name="Rectangle 170"/>
            <p:cNvSpPr>
              <a:spLocks noChangeArrowheads="1"/>
            </p:cNvSpPr>
            <p:nvPr/>
          </p:nvSpPr>
          <p:spPr bwMode="auto">
            <a:xfrm>
              <a:off x="2809" y="1509"/>
              <a:ext cx="351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2" name="Rectangle 171"/>
            <p:cNvSpPr>
              <a:spLocks noChangeArrowheads="1"/>
            </p:cNvSpPr>
            <p:nvPr/>
          </p:nvSpPr>
          <p:spPr bwMode="auto">
            <a:xfrm>
              <a:off x="2810" y="1510"/>
              <a:ext cx="350" cy="247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3" name="Rectangle 172"/>
            <p:cNvSpPr>
              <a:spLocks noChangeArrowheads="1"/>
            </p:cNvSpPr>
            <p:nvPr/>
          </p:nvSpPr>
          <p:spPr bwMode="auto">
            <a:xfrm>
              <a:off x="2926" y="1560"/>
              <a:ext cx="1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4" name="Rectangle 173"/>
            <p:cNvSpPr>
              <a:spLocks noChangeArrowheads="1"/>
            </p:cNvSpPr>
            <p:nvPr/>
          </p:nvSpPr>
          <p:spPr bwMode="auto">
            <a:xfrm>
              <a:off x="3235" y="1501"/>
              <a:ext cx="346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5" name="Rectangle 174"/>
            <p:cNvSpPr>
              <a:spLocks noChangeArrowheads="1"/>
            </p:cNvSpPr>
            <p:nvPr/>
          </p:nvSpPr>
          <p:spPr bwMode="auto">
            <a:xfrm>
              <a:off x="3235" y="1502"/>
              <a:ext cx="347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6" name="Rectangle 175"/>
            <p:cNvSpPr>
              <a:spLocks noChangeArrowheads="1"/>
            </p:cNvSpPr>
            <p:nvPr/>
          </p:nvSpPr>
          <p:spPr bwMode="auto">
            <a:xfrm>
              <a:off x="3332" y="1553"/>
              <a:ext cx="21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7" name="Line 176"/>
            <p:cNvSpPr>
              <a:spLocks noChangeShapeType="1"/>
            </p:cNvSpPr>
            <p:nvPr/>
          </p:nvSpPr>
          <p:spPr bwMode="auto">
            <a:xfrm>
              <a:off x="2674" y="2198"/>
              <a:ext cx="2763" cy="1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8" name="Line 177"/>
            <p:cNvSpPr>
              <a:spLocks noChangeShapeType="1"/>
            </p:cNvSpPr>
            <p:nvPr/>
          </p:nvSpPr>
          <p:spPr bwMode="auto">
            <a:xfrm>
              <a:off x="3840" y="1631"/>
              <a:ext cx="1" cy="56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9" name="Line 178"/>
            <p:cNvSpPr>
              <a:spLocks noChangeShapeType="1"/>
            </p:cNvSpPr>
            <p:nvPr/>
          </p:nvSpPr>
          <p:spPr bwMode="auto">
            <a:xfrm>
              <a:off x="4213" y="1631"/>
              <a:ext cx="1" cy="56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0" name="Rectangle 179"/>
            <p:cNvSpPr>
              <a:spLocks noChangeArrowheads="1"/>
            </p:cNvSpPr>
            <p:nvPr/>
          </p:nvSpPr>
          <p:spPr bwMode="auto">
            <a:xfrm>
              <a:off x="4505" y="1534"/>
              <a:ext cx="745" cy="7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1" name="Rectangle 180"/>
            <p:cNvSpPr>
              <a:spLocks noChangeArrowheads="1"/>
            </p:cNvSpPr>
            <p:nvPr/>
          </p:nvSpPr>
          <p:spPr bwMode="auto">
            <a:xfrm>
              <a:off x="4505" y="1534"/>
              <a:ext cx="745" cy="746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2" name="Rectangle 181"/>
            <p:cNvSpPr>
              <a:spLocks noChangeArrowheads="1"/>
            </p:cNvSpPr>
            <p:nvPr/>
          </p:nvSpPr>
          <p:spPr bwMode="auto">
            <a:xfrm>
              <a:off x="4768" y="1709"/>
              <a:ext cx="3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Ideal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3" name="Rectangle 182"/>
            <p:cNvSpPr>
              <a:spLocks noChangeArrowheads="1"/>
            </p:cNvSpPr>
            <p:nvPr/>
          </p:nvSpPr>
          <p:spPr bwMode="auto">
            <a:xfrm>
              <a:off x="4603" y="1836"/>
              <a:ext cx="64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Transformer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4" name="Rectangle 183"/>
            <p:cNvSpPr>
              <a:spLocks noChangeArrowheads="1"/>
            </p:cNvSpPr>
            <p:nvPr/>
          </p:nvSpPr>
          <p:spPr bwMode="auto">
            <a:xfrm>
              <a:off x="4698" y="1966"/>
              <a:ext cx="43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N1 : N2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5" name="Rectangle 184"/>
            <p:cNvSpPr>
              <a:spLocks noChangeArrowheads="1"/>
            </p:cNvSpPr>
            <p:nvPr/>
          </p:nvSpPr>
          <p:spPr bwMode="auto">
            <a:xfrm>
              <a:off x="3652" y="1802"/>
              <a:ext cx="352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6" name="Rectangle 185"/>
            <p:cNvSpPr>
              <a:spLocks noChangeArrowheads="1"/>
            </p:cNvSpPr>
            <p:nvPr/>
          </p:nvSpPr>
          <p:spPr bwMode="auto">
            <a:xfrm>
              <a:off x="3653" y="1802"/>
              <a:ext cx="351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7" name="Rectangle 186"/>
            <p:cNvSpPr>
              <a:spLocks noChangeArrowheads="1"/>
            </p:cNvSpPr>
            <p:nvPr/>
          </p:nvSpPr>
          <p:spPr bwMode="auto">
            <a:xfrm>
              <a:off x="3748" y="1853"/>
              <a:ext cx="22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8" name="Rectangle 187"/>
            <p:cNvSpPr>
              <a:spLocks noChangeArrowheads="1"/>
            </p:cNvSpPr>
            <p:nvPr/>
          </p:nvSpPr>
          <p:spPr bwMode="auto">
            <a:xfrm>
              <a:off x="4052" y="1798"/>
              <a:ext cx="347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9" name="Rectangle 188"/>
            <p:cNvSpPr>
              <a:spLocks noChangeArrowheads="1"/>
            </p:cNvSpPr>
            <p:nvPr/>
          </p:nvSpPr>
          <p:spPr bwMode="auto">
            <a:xfrm>
              <a:off x="4052" y="1799"/>
              <a:ext cx="348" cy="2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0" name="Rectangle 189"/>
            <p:cNvSpPr>
              <a:spLocks noChangeArrowheads="1"/>
            </p:cNvSpPr>
            <p:nvPr/>
          </p:nvSpPr>
          <p:spPr bwMode="auto">
            <a:xfrm>
              <a:off x="4128" y="1849"/>
              <a:ext cx="26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1" name="Oval 190"/>
            <p:cNvSpPr>
              <a:spLocks noChangeArrowheads="1"/>
            </p:cNvSpPr>
            <p:nvPr/>
          </p:nvSpPr>
          <p:spPr bwMode="auto">
            <a:xfrm>
              <a:off x="5417" y="2175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2" name="Oval 191"/>
            <p:cNvSpPr>
              <a:spLocks noChangeArrowheads="1"/>
            </p:cNvSpPr>
            <p:nvPr/>
          </p:nvSpPr>
          <p:spPr bwMode="auto">
            <a:xfrm>
              <a:off x="5417" y="2175"/>
              <a:ext cx="39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3" name="Oval 192"/>
            <p:cNvSpPr>
              <a:spLocks noChangeArrowheads="1"/>
            </p:cNvSpPr>
            <p:nvPr/>
          </p:nvSpPr>
          <p:spPr bwMode="auto">
            <a:xfrm>
              <a:off x="5417" y="2175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4" name="Oval 193"/>
            <p:cNvSpPr>
              <a:spLocks noChangeArrowheads="1"/>
            </p:cNvSpPr>
            <p:nvPr/>
          </p:nvSpPr>
          <p:spPr bwMode="auto">
            <a:xfrm>
              <a:off x="2661" y="1608"/>
              <a:ext cx="40" cy="43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5" name="Oval 194"/>
            <p:cNvSpPr>
              <a:spLocks noChangeArrowheads="1"/>
            </p:cNvSpPr>
            <p:nvPr/>
          </p:nvSpPr>
          <p:spPr bwMode="auto">
            <a:xfrm>
              <a:off x="2661" y="1608"/>
              <a:ext cx="40" cy="43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6" name="Oval 195"/>
            <p:cNvSpPr>
              <a:spLocks noChangeArrowheads="1"/>
            </p:cNvSpPr>
            <p:nvPr/>
          </p:nvSpPr>
          <p:spPr bwMode="auto">
            <a:xfrm>
              <a:off x="2661" y="1608"/>
              <a:ext cx="40" cy="4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7" name="Oval 196"/>
            <p:cNvSpPr>
              <a:spLocks noChangeArrowheads="1"/>
            </p:cNvSpPr>
            <p:nvPr/>
          </p:nvSpPr>
          <p:spPr bwMode="auto">
            <a:xfrm>
              <a:off x="5424" y="1612"/>
              <a:ext cx="38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8" name="Oval 197"/>
            <p:cNvSpPr>
              <a:spLocks noChangeArrowheads="1"/>
            </p:cNvSpPr>
            <p:nvPr/>
          </p:nvSpPr>
          <p:spPr bwMode="auto">
            <a:xfrm>
              <a:off x="5424" y="1612"/>
              <a:ext cx="38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9" name="Oval 198"/>
            <p:cNvSpPr>
              <a:spLocks noChangeArrowheads="1"/>
            </p:cNvSpPr>
            <p:nvPr/>
          </p:nvSpPr>
          <p:spPr bwMode="auto">
            <a:xfrm>
              <a:off x="5424" y="1612"/>
              <a:ext cx="38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0" name="Oval 199"/>
            <p:cNvSpPr>
              <a:spLocks noChangeArrowheads="1"/>
            </p:cNvSpPr>
            <p:nvPr/>
          </p:nvSpPr>
          <p:spPr bwMode="auto">
            <a:xfrm>
              <a:off x="2668" y="2172"/>
              <a:ext cx="39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1" name="Oval 200"/>
            <p:cNvSpPr>
              <a:spLocks noChangeArrowheads="1"/>
            </p:cNvSpPr>
            <p:nvPr/>
          </p:nvSpPr>
          <p:spPr bwMode="auto">
            <a:xfrm>
              <a:off x="2668" y="2172"/>
              <a:ext cx="39" cy="42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2" name="Oval 201"/>
            <p:cNvSpPr>
              <a:spLocks noChangeArrowheads="1"/>
            </p:cNvSpPr>
            <p:nvPr/>
          </p:nvSpPr>
          <p:spPr bwMode="auto">
            <a:xfrm>
              <a:off x="2668" y="2172"/>
              <a:ext cx="39" cy="4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3" name="Rectangle 202"/>
            <p:cNvSpPr>
              <a:spLocks noChangeArrowheads="1"/>
            </p:cNvSpPr>
            <p:nvPr/>
          </p:nvSpPr>
          <p:spPr bwMode="auto">
            <a:xfrm>
              <a:off x="2448" y="116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15" name="Rectangle 204"/>
            <p:cNvSpPr>
              <a:spLocks noChangeArrowheads="1"/>
            </p:cNvSpPr>
            <p:nvPr/>
          </p:nvSpPr>
          <p:spPr bwMode="auto">
            <a:xfrm>
              <a:off x="2806" y="1255"/>
              <a:ext cx="23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600" b="1" dirty="0" smtClean="0">
                  <a:solidFill>
                    <a:srgbClr val="000000"/>
                  </a:solidFill>
                </a:rPr>
                <a:t>Wye-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Equivalent One-</a:t>
              </a:r>
              <a:r>
                <a:rPr lang="en-US" altLang="en-US" sz="1600" b="1" dirty="0" smtClean="0">
                  <a:solidFill>
                    <a:srgbClr val="000000"/>
                  </a:solidFill>
                </a:rPr>
                <a:t>Line Model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" name="Rectangle 208"/>
          <p:cNvSpPr>
            <a:spLocks noChangeArrowheads="1"/>
          </p:cNvSpPr>
          <p:nvPr/>
        </p:nvSpPr>
        <p:spPr bwMode="auto">
          <a:xfrm>
            <a:off x="3835401" y="2479676"/>
            <a:ext cx="252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9"/>
          <p:cNvSpPr>
            <a:spLocks noChangeArrowheads="1"/>
          </p:cNvSpPr>
          <p:nvPr/>
        </p:nvSpPr>
        <p:spPr bwMode="auto">
          <a:xfrm>
            <a:off x="3835401" y="3349626"/>
            <a:ext cx="265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10"/>
          <p:cNvSpPr>
            <a:spLocks noChangeArrowheads="1"/>
          </p:cNvSpPr>
          <p:nvPr/>
        </p:nvSpPr>
        <p:spPr bwMode="auto">
          <a:xfrm>
            <a:off x="3835401" y="4233863"/>
            <a:ext cx="16033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•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11"/>
          <p:cNvSpPr>
            <a:spLocks noChangeArrowheads="1"/>
          </p:cNvSpPr>
          <p:nvPr/>
        </p:nvSpPr>
        <p:spPr bwMode="auto">
          <a:xfrm>
            <a:off x="3949701" y="4227513"/>
            <a:ext cx="45148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Reflect to side 2 using individual transformer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12"/>
          <p:cNvSpPr>
            <a:spLocks noChangeArrowheads="1"/>
          </p:cNvSpPr>
          <p:nvPr/>
        </p:nvSpPr>
        <p:spPr bwMode="auto">
          <a:xfrm>
            <a:off x="3949701" y="4470401"/>
            <a:ext cx="17478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turns ratio N1:N2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13"/>
          <p:cNvSpPr>
            <a:spLocks noChangeArrowheads="1"/>
          </p:cNvSpPr>
          <p:nvPr/>
        </p:nvSpPr>
        <p:spPr bwMode="auto">
          <a:xfrm>
            <a:off x="1054101" y="5626101"/>
            <a:ext cx="1498600" cy="423863"/>
          </a:xfrm>
          <a:prstGeom prst="rect">
            <a:avLst/>
          </a:prstGeom>
          <a:noFill/>
          <a:ln w="9525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214"/>
          <p:cNvSpPr>
            <a:spLocks noChangeArrowheads="1"/>
          </p:cNvSpPr>
          <p:nvPr/>
        </p:nvSpPr>
        <p:spPr bwMode="auto">
          <a:xfrm>
            <a:off x="3824313" y="5190967"/>
            <a:ext cx="35955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Standard 345/138kV autotransformers, </a:t>
            </a:r>
          </a:p>
        </p:txBody>
      </p:sp>
      <p:sp>
        <p:nvSpPr>
          <p:cNvPr id="16" name="Rectangle 215"/>
          <p:cNvSpPr>
            <a:spLocks noChangeArrowheads="1"/>
          </p:cNvSpPr>
          <p:nvPr/>
        </p:nvSpPr>
        <p:spPr bwMode="auto">
          <a:xfrm>
            <a:off x="7311257" y="5178266"/>
            <a:ext cx="64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GY-GY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0"/>
          <p:cNvSpPr>
            <a:spLocks noChangeArrowheads="1"/>
          </p:cNvSpPr>
          <p:nvPr/>
        </p:nvSpPr>
        <p:spPr bwMode="auto">
          <a:xfrm>
            <a:off x="8062143" y="5129054"/>
            <a:ext cx="1282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</a:p>
        </p:txBody>
      </p:sp>
      <p:sp>
        <p:nvSpPr>
          <p:cNvPr id="22" name="Rectangle 221"/>
          <p:cNvSpPr>
            <a:spLocks noChangeArrowheads="1"/>
          </p:cNvSpPr>
          <p:nvPr/>
        </p:nvSpPr>
        <p:spPr bwMode="auto">
          <a:xfrm>
            <a:off x="3824313" y="5465604"/>
            <a:ext cx="20550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have a tertiary 12.5kV </a:t>
            </a:r>
          </a:p>
        </p:txBody>
      </p:sp>
      <p:sp>
        <p:nvSpPr>
          <p:cNvPr id="23" name="Rectangle 222"/>
          <p:cNvSpPr>
            <a:spLocks noChangeArrowheads="1"/>
          </p:cNvSpPr>
          <p:nvPr/>
        </p:nvSpPr>
        <p:spPr bwMode="auto">
          <a:xfrm>
            <a:off x="5844568" y="5438001"/>
            <a:ext cx="1667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l-GR" altLang="en-US" b="1" dirty="0">
                <a:solidFill>
                  <a:srgbClr val="FF0000"/>
                </a:solidFill>
              </a:rPr>
              <a:t>Δ</a:t>
            </a:r>
            <a:endParaRPr lang="en-US" altLang="en-US" sz="1600" dirty="0"/>
          </a:p>
        </p:txBody>
      </p:sp>
      <p:sp>
        <p:nvSpPr>
          <p:cNvPr id="24" name="Rectangle 223"/>
          <p:cNvSpPr>
            <a:spLocks noChangeArrowheads="1"/>
          </p:cNvSpPr>
          <p:nvPr/>
        </p:nvSpPr>
        <p:spPr bwMode="auto">
          <a:xfrm>
            <a:off x="6088388" y="5465604"/>
            <a:ext cx="1607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winding to permit </a:t>
            </a:r>
          </a:p>
        </p:txBody>
      </p:sp>
      <p:sp>
        <p:nvSpPr>
          <p:cNvPr id="25" name="Rectangle 224"/>
          <p:cNvSpPr>
            <a:spLocks noChangeArrowheads="1"/>
          </p:cNvSpPr>
          <p:nvPr/>
        </p:nvSpPr>
        <p:spPr bwMode="auto">
          <a:xfrm>
            <a:off x="3824313" y="5741829"/>
            <a:ext cx="1093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circulating 3</a:t>
            </a:r>
          </a:p>
        </p:txBody>
      </p:sp>
      <p:sp>
        <p:nvSpPr>
          <p:cNvPr id="26" name="Rectangle 225"/>
          <p:cNvSpPr>
            <a:spLocks noChangeArrowheads="1"/>
          </p:cNvSpPr>
          <p:nvPr/>
        </p:nvSpPr>
        <p:spPr bwMode="auto">
          <a:xfrm>
            <a:off x="4933181" y="5734666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rd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26"/>
          <p:cNvSpPr>
            <a:spLocks noChangeArrowheads="1"/>
          </p:cNvSpPr>
          <p:nvPr/>
        </p:nvSpPr>
        <p:spPr bwMode="auto">
          <a:xfrm>
            <a:off x="5179427" y="5711666"/>
            <a:ext cx="15404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harmonic current</a:t>
            </a:r>
          </a:p>
        </p:txBody>
      </p:sp>
      <p:sp>
        <p:nvSpPr>
          <p:cNvPr id="229" name="Text Box 10"/>
          <p:cNvSpPr txBox="1">
            <a:spLocks noChangeArrowheads="1"/>
          </p:cNvSpPr>
          <p:nvPr/>
        </p:nvSpPr>
        <p:spPr bwMode="auto">
          <a:xfrm>
            <a:off x="571500" y="700845"/>
            <a:ext cx="77660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A three-phase transformer can be three separate single-phase transformers, or one large transformer with three sets of windings</a:t>
            </a:r>
          </a:p>
        </p:txBody>
      </p:sp>
    </p:spTree>
    <p:extLst>
      <p:ext uri="{BB962C8B-B14F-4D97-AF65-F5344CB8AC3E}">
        <p14:creationId xmlns:p14="http://schemas.microsoft.com/office/powerpoint/2010/main" val="7960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8</a:t>
            </a:fld>
            <a:endParaRPr lang="en-US"/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444500" y="466726"/>
            <a:ext cx="8253413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1570038" y="5665788"/>
            <a:ext cx="1843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l-GR" altLang="en-US" sz="2000" b="1" dirty="0">
                <a:solidFill>
                  <a:srgbClr val="FF0000"/>
                </a:solidFill>
              </a:rPr>
              <a:t>Δ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1824038" y="5638800"/>
            <a:ext cx="2063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1966913" y="5665788"/>
            <a:ext cx="1843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l-GR" altLang="en-US" sz="2000" b="1" dirty="0">
                <a:solidFill>
                  <a:srgbClr val="FF0000"/>
                </a:solidFill>
              </a:rPr>
              <a:t>Δ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641475" y="2762251"/>
            <a:ext cx="509588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N1:N2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1641475" y="4067176"/>
            <a:ext cx="509588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N1:N2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1641475" y="5373688"/>
            <a:ext cx="509588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N1:N2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 flipV="1">
            <a:off x="1150938" y="2484438"/>
            <a:ext cx="0" cy="10382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 flipV="1">
            <a:off x="1150938" y="3789363"/>
            <a:ext cx="0" cy="10382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804863" y="5095876"/>
            <a:ext cx="384175" cy="0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9" name="Oval 23"/>
          <p:cNvSpPr>
            <a:spLocks noChangeArrowheads="1"/>
          </p:cNvSpPr>
          <p:nvPr/>
        </p:nvSpPr>
        <p:spPr bwMode="auto">
          <a:xfrm>
            <a:off x="652463" y="3444876"/>
            <a:ext cx="268288" cy="153988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804863" y="3406776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1" name="Oval 25"/>
          <p:cNvSpPr>
            <a:spLocks noChangeArrowheads="1"/>
          </p:cNvSpPr>
          <p:nvPr/>
        </p:nvSpPr>
        <p:spPr bwMode="auto">
          <a:xfrm>
            <a:off x="652463" y="4749801"/>
            <a:ext cx="268288" cy="153988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2" name="Rectangle 26"/>
          <p:cNvSpPr>
            <a:spLocks noChangeArrowheads="1"/>
          </p:cNvSpPr>
          <p:nvPr/>
        </p:nvSpPr>
        <p:spPr bwMode="auto">
          <a:xfrm>
            <a:off x="804863" y="4710113"/>
            <a:ext cx="152400" cy="230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3" name="Line 27"/>
          <p:cNvSpPr>
            <a:spLocks noChangeShapeType="1"/>
          </p:cNvSpPr>
          <p:nvPr/>
        </p:nvSpPr>
        <p:spPr bwMode="auto">
          <a:xfrm flipV="1">
            <a:off x="804863" y="3598863"/>
            <a:ext cx="0" cy="11525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4" name="Line 28"/>
          <p:cNvSpPr>
            <a:spLocks noChangeShapeType="1"/>
          </p:cNvSpPr>
          <p:nvPr/>
        </p:nvSpPr>
        <p:spPr bwMode="auto">
          <a:xfrm flipV="1">
            <a:off x="804863" y="2216151"/>
            <a:ext cx="1588" cy="12287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5" name="Line 29"/>
          <p:cNvSpPr>
            <a:spLocks noChangeShapeType="1"/>
          </p:cNvSpPr>
          <p:nvPr/>
        </p:nvSpPr>
        <p:spPr bwMode="auto">
          <a:xfrm flipV="1">
            <a:off x="804863" y="4903788"/>
            <a:ext cx="0" cy="1920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6" name="Line 30"/>
          <p:cNvSpPr>
            <a:spLocks noChangeShapeType="1"/>
          </p:cNvSpPr>
          <p:nvPr/>
        </p:nvSpPr>
        <p:spPr bwMode="auto">
          <a:xfrm flipV="1">
            <a:off x="304800" y="2214563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7" name="Line 31"/>
          <p:cNvSpPr>
            <a:spLocks noChangeShapeType="1"/>
          </p:cNvSpPr>
          <p:nvPr/>
        </p:nvSpPr>
        <p:spPr bwMode="auto">
          <a:xfrm flipV="1">
            <a:off x="304800" y="4827588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8" name="Line 32"/>
          <p:cNvSpPr>
            <a:spLocks noChangeShapeType="1"/>
          </p:cNvSpPr>
          <p:nvPr/>
        </p:nvSpPr>
        <p:spPr bwMode="auto">
          <a:xfrm flipV="1">
            <a:off x="342900" y="3521076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9" name="Line 33"/>
          <p:cNvSpPr>
            <a:spLocks noChangeShapeType="1"/>
          </p:cNvSpPr>
          <p:nvPr/>
        </p:nvSpPr>
        <p:spPr bwMode="auto">
          <a:xfrm flipV="1">
            <a:off x="2571750" y="2408238"/>
            <a:ext cx="0" cy="10382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0" name="Line 34"/>
          <p:cNvSpPr>
            <a:spLocks noChangeShapeType="1"/>
          </p:cNvSpPr>
          <p:nvPr/>
        </p:nvSpPr>
        <p:spPr bwMode="auto">
          <a:xfrm flipV="1">
            <a:off x="2571750" y="3713163"/>
            <a:ext cx="0" cy="10382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1" name="Oval 35"/>
          <p:cNvSpPr>
            <a:spLocks noChangeArrowheads="1"/>
          </p:cNvSpPr>
          <p:nvPr/>
        </p:nvSpPr>
        <p:spPr bwMode="auto">
          <a:xfrm>
            <a:off x="2801938" y="3368676"/>
            <a:ext cx="268288" cy="153988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2" name="Rectangle 36"/>
          <p:cNvSpPr>
            <a:spLocks noChangeArrowheads="1"/>
          </p:cNvSpPr>
          <p:nvPr/>
        </p:nvSpPr>
        <p:spPr bwMode="auto">
          <a:xfrm>
            <a:off x="2763838" y="3330576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3" name="Oval 37"/>
          <p:cNvSpPr>
            <a:spLocks noChangeArrowheads="1"/>
          </p:cNvSpPr>
          <p:nvPr/>
        </p:nvSpPr>
        <p:spPr bwMode="auto">
          <a:xfrm>
            <a:off x="2801938" y="4673601"/>
            <a:ext cx="268288" cy="153988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4" name="Rectangle 38"/>
          <p:cNvSpPr>
            <a:spLocks noChangeArrowheads="1"/>
          </p:cNvSpPr>
          <p:nvPr/>
        </p:nvSpPr>
        <p:spPr bwMode="auto">
          <a:xfrm>
            <a:off x="2763838" y="4633913"/>
            <a:ext cx="152400" cy="230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" name="Line 39"/>
          <p:cNvSpPr>
            <a:spLocks noChangeShapeType="1"/>
          </p:cNvSpPr>
          <p:nvPr/>
        </p:nvSpPr>
        <p:spPr bwMode="auto">
          <a:xfrm flipV="1">
            <a:off x="2916238" y="3522663"/>
            <a:ext cx="0" cy="11525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6" name="Line 40"/>
          <p:cNvSpPr>
            <a:spLocks noChangeShapeType="1"/>
          </p:cNvSpPr>
          <p:nvPr/>
        </p:nvSpPr>
        <p:spPr bwMode="auto">
          <a:xfrm flipH="1" flipV="1">
            <a:off x="2916238" y="2139951"/>
            <a:ext cx="1588" cy="1228725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7" name="Line 41"/>
          <p:cNvSpPr>
            <a:spLocks noChangeShapeType="1"/>
          </p:cNvSpPr>
          <p:nvPr/>
        </p:nvSpPr>
        <p:spPr bwMode="auto">
          <a:xfrm flipV="1">
            <a:off x="2916238" y="4827588"/>
            <a:ext cx="0" cy="1920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8" name="Line 42"/>
          <p:cNvSpPr>
            <a:spLocks noChangeShapeType="1"/>
          </p:cNvSpPr>
          <p:nvPr/>
        </p:nvSpPr>
        <p:spPr bwMode="auto">
          <a:xfrm flipV="1">
            <a:off x="2571750" y="2139951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9" name="Line 43"/>
          <p:cNvSpPr>
            <a:spLocks noChangeShapeType="1"/>
          </p:cNvSpPr>
          <p:nvPr/>
        </p:nvSpPr>
        <p:spPr bwMode="auto">
          <a:xfrm flipV="1">
            <a:off x="2571750" y="3444876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0" name="Line 44"/>
          <p:cNvSpPr>
            <a:spLocks noChangeShapeType="1"/>
          </p:cNvSpPr>
          <p:nvPr/>
        </p:nvSpPr>
        <p:spPr bwMode="auto">
          <a:xfrm flipV="1">
            <a:off x="2571750" y="4751388"/>
            <a:ext cx="846138" cy="1588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1" name="Line 45"/>
          <p:cNvSpPr>
            <a:spLocks noChangeShapeType="1"/>
          </p:cNvSpPr>
          <p:nvPr/>
        </p:nvSpPr>
        <p:spPr bwMode="auto">
          <a:xfrm>
            <a:off x="2571750" y="5019676"/>
            <a:ext cx="344488" cy="0"/>
          </a:xfrm>
          <a:prstGeom prst="lin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2" name="Freeform 46"/>
          <p:cNvSpPr>
            <a:spLocks/>
          </p:cNvSpPr>
          <p:nvPr/>
        </p:nvSpPr>
        <p:spPr bwMode="auto">
          <a:xfrm>
            <a:off x="1500188" y="2051051"/>
            <a:ext cx="58738" cy="400050"/>
          </a:xfrm>
          <a:custGeom>
            <a:avLst/>
            <a:gdLst>
              <a:gd name="T0" fmla="*/ 37 w 37"/>
              <a:gd name="T1" fmla="*/ 0 h 252"/>
              <a:gd name="T2" fmla="*/ 0 w 37"/>
              <a:gd name="T3" fmla="*/ 68 h 252"/>
              <a:gd name="T4" fmla="*/ 0 w 37"/>
              <a:gd name="T5" fmla="*/ 252 h 252"/>
              <a:gd name="T6" fmla="*/ 36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0" y="68"/>
                </a:lnTo>
                <a:lnTo>
                  <a:pt x="0" y="252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3" name="Freeform 47"/>
          <p:cNvSpPr>
            <a:spLocks/>
          </p:cNvSpPr>
          <p:nvPr/>
        </p:nvSpPr>
        <p:spPr bwMode="auto">
          <a:xfrm>
            <a:off x="1500188" y="2051051"/>
            <a:ext cx="58738" cy="400050"/>
          </a:xfrm>
          <a:custGeom>
            <a:avLst/>
            <a:gdLst>
              <a:gd name="T0" fmla="*/ 37 w 37"/>
              <a:gd name="T1" fmla="*/ 0 h 252"/>
              <a:gd name="T2" fmla="*/ 0 w 37"/>
              <a:gd name="T3" fmla="*/ 68 h 252"/>
              <a:gd name="T4" fmla="*/ 0 w 37"/>
              <a:gd name="T5" fmla="*/ 252 h 252"/>
              <a:gd name="T6" fmla="*/ 36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0" y="68"/>
                </a:lnTo>
                <a:lnTo>
                  <a:pt x="0" y="252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4" name="Rectangle 48"/>
          <p:cNvSpPr>
            <a:spLocks noChangeArrowheads="1"/>
          </p:cNvSpPr>
          <p:nvPr/>
        </p:nvSpPr>
        <p:spPr bwMode="auto">
          <a:xfrm>
            <a:off x="1706563" y="2027238"/>
            <a:ext cx="322263" cy="560388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5" name="Rectangle 49"/>
          <p:cNvSpPr>
            <a:spLocks noChangeArrowheads="1"/>
          </p:cNvSpPr>
          <p:nvPr/>
        </p:nvSpPr>
        <p:spPr bwMode="auto">
          <a:xfrm>
            <a:off x="1560513" y="1890713"/>
            <a:ext cx="614363" cy="830263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6" name="Line 50"/>
          <p:cNvSpPr>
            <a:spLocks noChangeShapeType="1"/>
          </p:cNvSpPr>
          <p:nvPr/>
        </p:nvSpPr>
        <p:spPr bwMode="auto">
          <a:xfrm>
            <a:off x="1824038" y="2024063"/>
            <a:ext cx="1588" cy="428625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7" name="Line 51"/>
          <p:cNvSpPr>
            <a:spLocks noChangeShapeType="1"/>
          </p:cNvSpPr>
          <p:nvPr/>
        </p:nvSpPr>
        <p:spPr bwMode="auto">
          <a:xfrm flipV="1">
            <a:off x="1706563" y="2452688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8" name="Line 52"/>
          <p:cNvSpPr>
            <a:spLocks noChangeShapeType="1"/>
          </p:cNvSpPr>
          <p:nvPr/>
        </p:nvSpPr>
        <p:spPr bwMode="auto">
          <a:xfrm>
            <a:off x="1822450" y="2455863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9" name="Line 53"/>
          <p:cNvSpPr>
            <a:spLocks noChangeShapeType="1"/>
          </p:cNvSpPr>
          <p:nvPr/>
        </p:nvSpPr>
        <p:spPr bwMode="auto">
          <a:xfrm flipV="1">
            <a:off x="1560513" y="1755776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0" name="Line 54"/>
          <p:cNvSpPr>
            <a:spLocks noChangeShapeType="1"/>
          </p:cNvSpPr>
          <p:nvPr/>
        </p:nvSpPr>
        <p:spPr bwMode="auto">
          <a:xfrm flipV="1">
            <a:off x="2174875" y="1755776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1" name="Line 55"/>
          <p:cNvSpPr>
            <a:spLocks noChangeShapeType="1"/>
          </p:cNvSpPr>
          <p:nvPr/>
        </p:nvSpPr>
        <p:spPr bwMode="auto">
          <a:xfrm>
            <a:off x="1676400" y="1758951"/>
            <a:ext cx="615950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2" name="Line 56"/>
          <p:cNvSpPr>
            <a:spLocks noChangeShapeType="1"/>
          </p:cNvSpPr>
          <p:nvPr/>
        </p:nvSpPr>
        <p:spPr bwMode="auto">
          <a:xfrm flipV="1">
            <a:off x="2174875" y="2587626"/>
            <a:ext cx="117475" cy="1333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3" name="Line 57"/>
          <p:cNvSpPr>
            <a:spLocks noChangeShapeType="1"/>
          </p:cNvSpPr>
          <p:nvPr/>
        </p:nvSpPr>
        <p:spPr bwMode="auto">
          <a:xfrm>
            <a:off x="2292350" y="1758951"/>
            <a:ext cx="0" cy="8318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4" name="Rectangle 58"/>
          <p:cNvSpPr>
            <a:spLocks noChangeArrowheads="1"/>
          </p:cNvSpPr>
          <p:nvPr/>
        </p:nvSpPr>
        <p:spPr bwMode="auto">
          <a:xfrm>
            <a:off x="1501775" y="2157413"/>
            <a:ext cx="233363" cy="349250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" name="Rectangle 59"/>
          <p:cNvSpPr>
            <a:spLocks noChangeArrowheads="1"/>
          </p:cNvSpPr>
          <p:nvPr/>
        </p:nvSpPr>
        <p:spPr bwMode="auto">
          <a:xfrm>
            <a:off x="1501775" y="2157413"/>
            <a:ext cx="233363" cy="3492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6" name="Freeform 60"/>
          <p:cNvSpPr>
            <a:spLocks/>
          </p:cNvSpPr>
          <p:nvPr/>
        </p:nvSpPr>
        <p:spPr bwMode="auto">
          <a:xfrm>
            <a:off x="1735138" y="2024063"/>
            <a:ext cx="117475" cy="481013"/>
          </a:xfrm>
          <a:custGeom>
            <a:avLst/>
            <a:gdLst>
              <a:gd name="T0" fmla="*/ 74 w 74"/>
              <a:gd name="T1" fmla="*/ 0 h 303"/>
              <a:gd name="T2" fmla="*/ 0 w 74"/>
              <a:gd name="T3" fmla="*/ 82 h 303"/>
              <a:gd name="T4" fmla="*/ 0 w 74"/>
              <a:gd name="T5" fmla="*/ 303 h 303"/>
              <a:gd name="T6" fmla="*/ 74 w 74"/>
              <a:gd name="T7" fmla="*/ 221 h 303"/>
              <a:gd name="T8" fmla="*/ 74 w 74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3">
                <a:moveTo>
                  <a:pt x="74" y="0"/>
                </a:moveTo>
                <a:lnTo>
                  <a:pt x="0" y="82"/>
                </a:lnTo>
                <a:lnTo>
                  <a:pt x="0" y="303"/>
                </a:lnTo>
                <a:lnTo>
                  <a:pt x="74" y="221"/>
                </a:lnTo>
                <a:lnTo>
                  <a:pt x="74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7" name="Freeform 61"/>
          <p:cNvSpPr>
            <a:spLocks/>
          </p:cNvSpPr>
          <p:nvPr/>
        </p:nvSpPr>
        <p:spPr bwMode="auto">
          <a:xfrm>
            <a:off x="1735138" y="2024063"/>
            <a:ext cx="117475" cy="481013"/>
          </a:xfrm>
          <a:custGeom>
            <a:avLst/>
            <a:gdLst>
              <a:gd name="T0" fmla="*/ 74 w 74"/>
              <a:gd name="T1" fmla="*/ 0 h 303"/>
              <a:gd name="T2" fmla="*/ 0 w 74"/>
              <a:gd name="T3" fmla="*/ 82 h 303"/>
              <a:gd name="T4" fmla="*/ 0 w 74"/>
              <a:gd name="T5" fmla="*/ 303 h 303"/>
              <a:gd name="T6" fmla="*/ 74 w 74"/>
              <a:gd name="T7" fmla="*/ 221 h 303"/>
              <a:gd name="T8" fmla="*/ 74 w 74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3">
                <a:moveTo>
                  <a:pt x="74" y="0"/>
                </a:moveTo>
                <a:lnTo>
                  <a:pt x="0" y="82"/>
                </a:lnTo>
                <a:lnTo>
                  <a:pt x="0" y="303"/>
                </a:lnTo>
                <a:lnTo>
                  <a:pt x="74" y="221"/>
                </a:lnTo>
                <a:lnTo>
                  <a:pt x="74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8" name="Freeform 62"/>
          <p:cNvSpPr>
            <a:spLocks/>
          </p:cNvSpPr>
          <p:nvPr/>
        </p:nvSpPr>
        <p:spPr bwMode="auto">
          <a:xfrm>
            <a:off x="1966913" y="2024063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9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9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9" name="Freeform 63"/>
          <p:cNvSpPr>
            <a:spLocks/>
          </p:cNvSpPr>
          <p:nvPr/>
        </p:nvSpPr>
        <p:spPr bwMode="auto">
          <a:xfrm>
            <a:off x="1966913" y="2024063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9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9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0" name="Rectangle 64"/>
          <p:cNvSpPr>
            <a:spLocks noChangeArrowheads="1"/>
          </p:cNvSpPr>
          <p:nvPr/>
        </p:nvSpPr>
        <p:spPr bwMode="auto">
          <a:xfrm>
            <a:off x="1970088" y="2130426"/>
            <a:ext cx="233363" cy="349250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1" name="Rectangle 65"/>
          <p:cNvSpPr>
            <a:spLocks noChangeArrowheads="1"/>
          </p:cNvSpPr>
          <p:nvPr/>
        </p:nvSpPr>
        <p:spPr bwMode="auto">
          <a:xfrm>
            <a:off x="1970088" y="2130426"/>
            <a:ext cx="233363" cy="3492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2" name="Freeform 66"/>
          <p:cNvSpPr>
            <a:spLocks/>
          </p:cNvSpPr>
          <p:nvPr/>
        </p:nvSpPr>
        <p:spPr bwMode="auto">
          <a:xfrm>
            <a:off x="2201863" y="1997076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3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3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3" name="Freeform 67"/>
          <p:cNvSpPr>
            <a:spLocks/>
          </p:cNvSpPr>
          <p:nvPr/>
        </p:nvSpPr>
        <p:spPr bwMode="auto">
          <a:xfrm>
            <a:off x="2201863" y="1997076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3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3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4" name="Line 68"/>
          <p:cNvSpPr>
            <a:spLocks noChangeShapeType="1"/>
          </p:cNvSpPr>
          <p:nvPr/>
        </p:nvSpPr>
        <p:spPr bwMode="auto">
          <a:xfrm>
            <a:off x="1150938" y="2211388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5" name="Line 69"/>
          <p:cNvSpPr>
            <a:spLocks noChangeShapeType="1"/>
          </p:cNvSpPr>
          <p:nvPr/>
        </p:nvSpPr>
        <p:spPr bwMode="auto">
          <a:xfrm>
            <a:off x="1150938" y="2479676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6" name="Line 70"/>
          <p:cNvSpPr>
            <a:spLocks noChangeShapeType="1"/>
          </p:cNvSpPr>
          <p:nvPr/>
        </p:nvSpPr>
        <p:spPr bwMode="auto">
          <a:xfrm>
            <a:off x="2201863" y="2159001"/>
            <a:ext cx="352425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7" name="Line 71"/>
          <p:cNvSpPr>
            <a:spLocks noChangeShapeType="1"/>
          </p:cNvSpPr>
          <p:nvPr/>
        </p:nvSpPr>
        <p:spPr bwMode="auto">
          <a:xfrm>
            <a:off x="2201863" y="2427288"/>
            <a:ext cx="352425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8" name="Oval 72"/>
          <p:cNvSpPr>
            <a:spLocks noChangeArrowheads="1"/>
          </p:cNvSpPr>
          <p:nvPr/>
        </p:nvSpPr>
        <p:spPr bwMode="auto">
          <a:xfrm>
            <a:off x="1150938" y="2185988"/>
            <a:ext cx="47625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9" name="Oval 73"/>
          <p:cNvSpPr>
            <a:spLocks noChangeArrowheads="1"/>
          </p:cNvSpPr>
          <p:nvPr/>
        </p:nvSpPr>
        <p:spPr bwMode="auto">
          <a:xfrm>
            <a:off x="1150938" y="2185988"/>
            <a:ext cx="47625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0" name="Oval 74"/>
          <p:cNvSpPr>
            <a:spLocks noChangeArrowheads="1"/>
          </p:cNvSpPr>
          <p:nvPr/>
        </p:nvSpPr>
        <p:spPr bwMode="auto">
          <a:xfrm>
            <a:off x="1150938" y="2185988"/>
            <a:ext cx="47625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1" name="Oval 75"/>
          <p:cNvSpPr>
            <a:spLocks noChangeArrowheads="1"/>
          </p:cNvSpPr>
          <p:nvPr/>
        </p:nvSpPr>
        <p:spPr bwMode="auto">
          <a:xfrm>
            <a:off x="1150938" y="2454276"/>
            <a:ext cx="47625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2" name="Oval 76"/>
          <p:cNvSpPr>
            <a:spLocks noChangeArrowheads="1"/>
          </p:cNvSpPr>
          <p:nvPr/>
        </p:nvSpPr>
        <p:spPr bwMode="auto">
          <a:xfrm>
            <a:off x="1150938" y="2454276"/>
            <a:ext cx="47625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3" name="Oval 77"/>
          <p:cNvSpPr>
            <a:spLocks noChangeArrowheads="1"/>
          </p:cNvSpPr>
          <p:nvPr/>
        </p:nvSpPr>
        <p:spPr bwMode="auto">
          <a:xfrm>
            <a:off x="1150938" y="2454276"/>
            <a:ext cx="47625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4" name="Oval 78"/>
          <p:cNvSpPr>
            <a:spLocks noChangeArrowheads="1"/>
          </p:cNvSpPr>
          <p:nvPr/>
        </p:nvSpPr>
        <p:spPr bwMode="auto">
          <a:xfrm>
            <a:off x="2525713" y="2132013"/>
            <a:ext cx="46038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5" name="Oval 79"/>
          <p:cNvSpPr>
            <a:spLocks noChangeArrowheads="1"/>
          </p:cNvSpPr>
          <p:nvPr/>
        </p:nvSpPr>
        <p:spPr bwMode="auto">
          <a:xfrm>
            <a:off x="2525713" y="2132013"/>
            <a:ext cx="46038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6" name="Oval 80"/>
          <p:cNvSpPr>
            <a:spLocks noChangeArrowheads="1"/>
          </p:cNvSpPr>
          <p:nvPr/>
        </p:nvSpPr>
        <p:spPr bwMode="auto">
          <a:xfrm>
            <a:off x="2525713" y="2132013"/>
            <a:ext cx="46038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7" name="Oval 81"/>
          <p:cNvSpPr>
            <a:spLocks noChangeArrowheads="1"/>
          </p:cNvSpPr>
          <p:nvPr/>
        </p:nvSpPr>
        <p:spPr bwMode="auto">
          <a:xfrm>
            <a:off x="2525713" y="2400301"/>
            <a:ext cx="46038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8" name="Oval 82"/>
          <p:cNvSpPr>
            <a:spLocks noChangeArrowheads="1"/>
          </p:cNvSpPr>
          <p:nvPr/>
        </p:nvSpPr>
        <p:spPr bwMode="auto">
          <a:xfrm>
            <a:off x="2525713" y="2400301"/>
            <a:ext cx="46038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9" name="Oval 83"/>
          <p:cNvSpPr>
            <a:spLocks noChangeArrowheads="1"/>
          </p:cNvSpPr>
          <p:nvPr/>
        </p:nvSpPr>
        <p:spPr bwMode="auto">
          <a:xfrm>
            <a:off x="2525713" y="2400301"/>
            <a:ext cx="46038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0" name="Freeform 84"/>
          <p:cNvSpPr>
            <a:spLocks/>
          </p:cNvSpPr>
          <p:nvPr/>
        </p:nvSpPr>
        <p:spPr bwMode="auto">
          <a:xfrm>
            <a:off x="1500188" y="3355976"/>
            <a:ext cx="58738" cy="400050"/>
          </a:xfrm>
          <a:custGeom>
            <a:avLst/>
            <a:gdLst>
              <a:gd name="T0" fmla="*/ 37 w 37"/>
              <a:gd name="T1" fmla="*/ 0 h 252"/>
              <a:gd name="T2" fmla="*/ 0 w 37"/>
              <a:gd name="T3" fmla="*/ 68 h 252"/>
              <a:gd name="T4" fmla="*/ 0 w 37"/>
              <a:gd name="T5" fmla="*/ 252 h 252"/>
              <a:gd name="T6" fmla="*/ 36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0" y="68"/>
                </a:lnTo>
                <a:lnTo>
                  <a:pt x="0" y="252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1" name="Freeform 85"/>
          <p:cNvSpPr>
            <a:spLocks/>
          </p:cNvSpPr>
          <p:nvPr/>
        </p:nvSpPr>
        <p:spPr bwMode="auto">
          <a:xfrm>
            <a:off x="1500188" y="3355976"/>
            <a:ext cx="58738" cy="400050"/>
          </a:xfrm>
          <a:custGeom>
            <a:avLst/>
            <a:gdLst>
              <a:gd name="T0" fmla="*/ 37 w 37"/>
              <a:gd name="T1" fmla="*/ 0 h 252"/>
              <a:gd name="T2" fmla="*/ 0 w 37"/>
              <a:gd name="T3" fmla="*/ 68 h 252"/>
              <a:gd name="T4" fmla="*/ 0 w 37"/>
              <a:gd name="T5" fmla="*/ 252 h 252"/>
              <a:gd name="T6" fmla="*/ 36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0" y="68"/>
                </a:lnTo>
                <a:lnTo>
                  <a:pt x="0" y="252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2" name="Rectangle 86"/>
          <p:cNvSpPr>
            <a:spLocks noChangeArrowheads="1"/>
          </p:cNvSpPr>
          <p:nvPr/>
        </p:nvSpPr>
        <p:spPr bwMode="auto">
          <a:xfrm>
            <a:off x="1706563" y="3332163"/>
            <a:ext cx="322263" cy="55880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3" name="Rectangle 87"/>
          <p:cNvSpPr>
            <a:spLocks noChangeArrowheads="1"/>
          </p:cNvSpPr>
          <p:nvPr/>
        </p:nvSpPr>
        <p:spPr bwMode="auto">
          <a:xfrm>
            <a:off x="1560513" y="3195638"/>
            <a:ext cx="614363" cy="830263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4" name="Line 88"/>
          <p:cNvSpPr>
            <a:spLocks noChangeShapeType="1"/>
          </p:cNvSpPr>
          <p:nvPr/>
        </p:nvSpPr>
        <p:spPr bwMode="auto">
          <a:xfrm>
            <a:off x="1824038" y="3328988"/>
            <a:ext cx="1588" cy="428625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5" name="Line 89"/>
          <p:cNvSpPr>
            <a:spLocks noChangeShapeType="1"/>
          </p:cNvSpPr>
          <p:nvPr/>
        </p:nvSpPr>
        <p:spPr bwMode="auto">
          <a:xfrm flipV="1">
            <a:off x="1706563" y="3757613"/>
            <a:ext cx="117475" cy="1333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6" name="Line 90"/>
          <p:cNvSpPr>
            <a:spLocks noChangeShapeType="1"/>
          </p:cNvSpPr>
          <p:nvPr/>
        </p:nvSpPr>
        <p:spPr bwMode="auto">
          <a:xfrm>
            <a:off x="1822450" y="3760788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7" name="Line 91"/>
          <p:cNvSpPr>
            <a:spLocks noChangeShapeType="1"/>
          </p:cNvSpPr>
          <p:nvPr/>
        </p:nvSpPr>
        <p:spPr bwMode="auto">
          <a:xfrm flipV="1">
            <a:off x="1560513" y="3060701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8" name="Line 92"/>
          <p:cNvSpPr>
            <a:spLocks noChangeShapeType="1"/>
          </p:cNvSpPr>
          <p:nvPr/>
        </p:nvSpPr>
        <p:spPr bwMode="auto">
          <a:xfrm flipV="1">
            <a:off x="2174875" y="3060701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9" name="Line 93"/>
          <p:cNvSpPr>
            <a:spLocks noChangeShapeType="1"/>
          </p:cNvSpPr>
          <p:nvPr/>
        </p:nvSpPr>
        <p:spPr bwMode="auto">
          <a:xfrm>
            <a:off x="1676400" y="3063876"/>
            <a:ext cx="615950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0" name="Line 94"/>
          <p:cNvSpPr>
            <a:spLocks noChangeShapeType="1"/>
          </p:cNvSpPr>
          <p:nvPr/>
        </p:nvSpPr>
        <p:spPr bwMode="auto">
          <a:xfrm flipV="1">
            <a:off x="2174875" y="3890963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1" name="Line 95"/>
          <p:cNvSpPr>
            <a:spLocks noChangeShapeType="1"/>
          </p:cNvSpPr>
          <p:nvPr/>
        </p:nvSpPr>
        <p:spPr bwMode="auto">
          <a:xfrm>
            <a:off x="2292350" y="3063876"/>
            <a:ext cx="0" cy="830263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2" name="Rectangle 96"/>
          <p:cNvSpPr>
            <a:spLocks noChangeArrowheads="1"/>
          </p:cNvSpPr>
          <p:nvPr/>
        </p:nvSpPr>
        <p:spPr bwMode="auto">
          <a:xfrm>
            <a:off x="1501775" y="3462338"/>
            <a:ext cx="233363" cy="349250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3" name="Rectangle 97"/>
          <p:cNvSpPr>
            <a:spLocks noChangeArrowheads="1"/>
          </p:cNvSpPr>
          <p:nvPr/>
        </p:nvSpPr>
        <p:spPr bwMode="auto">
          <a:xfrm>
            <a:off x="1501775" y="3462338"/>
            <a:ext cx="233363" cy="3492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4" name="Freeform 98"/>
          <p:cNvSpPr>
            <a:spLocks/>
          </p:cNvSpPr>
          <p:nvPr/>
        </p:nvSpPr>
        <p:spPr bwMode="auto">
          <a:xfrm>
            <a:off x="1735138" y="3328988"/>
            <a:ext cx="117475" cy="481013"/>
          </a:xfrm>
          <a:custGeom>
            <a:avLst/>
            <a:gdLst>
              <a:gd name="T0" fmla="*/ 74 w 74"/>
              <a:gd name="T1" fmla="*/ 0 h 303"/>
              <a:gd name="T2" fmla="*/ 0 w 74"/>
              <a:gd name="T3" fmla="*/ 82 h 303"/>
              <a:gd name="T4" fmla="*/ 0 w 74"/>
              <a:gd name="T5" fmla="*/ 303 h 303"/>
              <a:gd name="T6" fmla="*/ 74 w 74"/>
              <a:gd name="T7" fmla="*/ 220 h 303"/>
              <a:gd name="T8" fmla="*/ 74 w 74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3">
                <a:moveTo>
                  <a:pt x="74" y="0"/>
                </a:moveTo>
                <a:lnTo>
                  <a:pt x="0" y="82"/>
                </a:lnTo>
                <a:lnTo>
                  <a:pt x="0" y="303"/>
                </a:lnTo>
                <a:lnTo>
                  <a:pt x="74" y="220"/>
                </a:lnTo>
                <a:lnTo>
                  <a:pt x="74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5" name="Freeform 99"/>
          <p:cNvSpPr>
            <a:spLocks/>
          </p:cNvSpPr>
          <p:nvPr/>
        </p:nvSpPr>
        <p:spPr bwMode="auto">
          <a:xfrm>
            <a:off x="1735138" y="3328988"/>
            <a:ext cx="117475" cy="481013"/>
          </a:xfrm>
          <a:custGeom>
            <a:avLst/>
            <a:gdLst>
              <a:gd name="T0" fmla="*/ 74 w 74"/>
              <a:gd name="T1" fmla="*/ 0 h 303"/>
              <a:gd name="T2" fmla="*/ 0 w 74"/>
              <a:gd name="T3" fmla="*/ 82 h 303"/>
              <a:gd name="T4" fmla="*/ 0 w 74"/>
              <a:gd name="T5" fmla="*/ 303 h 303"/>
              <a:gd name="T6" fmla="*/ 74 w 74"/>
              <a:gd name="T7" fmla="*/ 220 h 303"/>
              <a:gd name="T8" fmla="*/ 74 w 74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3">
                <a:moveTo>
                  <a:pt x="74" y="0"/>
                </a:moveTo>
                <a:lnTo>
                  <a:pt x="0" y="82"/>
                </a:lnTo>
                <a:lnTo>
                  <a:pt x="0" y="303"/>
                </a:lnTo>
                <a:lnTo>
                  <a:pt x="74" y="220"/>
                </a:lnTo>
                <a:lnTo>
                  <a:pt x="74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" name="Freeform 100"/>
          <p:cNvSpPr>
            <a:spLocks/>
          </p:cNvSpPr>
          <p:nvPr/>
        </p:nvSpPr>
        <p:spPr bwMode="auto">
          <a:xfrm>
            <a:off x="1966913" y="3328988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9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9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" name="Freeform 101"/>
          <p:cNvSpPr>
            <a:spLocks/>
          </p:cNvSpPr>
          <p:nvPr/>
        </p:nvSpPr>
        <p:spPr bwMode="auto">
          <a:xfrm>
            <a:off x="1966913" y="3328988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9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9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" name="Rectangle 102"/>
          <p:cNvSpPr>
            <a:spLocks noChangeArrowheads="1"/>
          </p:cNvSpPr>
          <p:nvPr/>
        </p:nvSpPr>
        <p:spPr bwMode="auto">
          <a:xfrm>
            <a:off x="1970088" y="3435351"/>
            <a:ext cx="233363" cy="349250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" name="Rectangle 103"/>
          <p:cNvSpPr>
            <a:spLocks noChangeArrowheads="1"/>
          </p:cNvSpPr>
          <p:nvPr/>
        </p:nvSpPr>
        <p:spPr bwMode="auto">
          <a:xfrm>
            <a:off x="1970088" y="3435351"/>
            <a:ext cx="233363" cy="3492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" name="Freeform 104"/>
          <p:cNvSpPr>
            <a:spLocks/>
          </p:cNvSpPr>
          <p:nvPr/>
        </p:nvSpPr>
        <p:spPr bwMode="auto">
          <a:xfrm>
            <a:off x="2201863" y="3302001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2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2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1" name="Freeform 105"/>
          <p:cNvSpPr>
            <a:spLocks/>
          </p:cNvSpPr>
          <p:nvPr/>
        </p:nvSpPr>
        <p:spPr bwMode="auto">
          <a:xfrm>
            <a:off x="2201863" y="3302001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2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2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2" name="Line 106"/>
          <p:cNvSpPr>
            <a:spLocks noChangeShapeType="1"/>
          </p:cNvSpPr>
          <p:nvPr/>
        </p:nvSpPr>
        <p:spPr bwMode="auto">
          <a:xfrm>
            <a:off x="1150938" y="3516313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3" name="Line 107"/>
          <p:cNvSpPr>
            <a:spLocks noChangeShapeType="1"/>
          </p:cNvSpPr>
          <p:nvPr/>
        </p:nvSpPr>
        <p:spPr bwMode="auto">
          <a:xfrm>
            <a:off x="1150938" y="3784601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4" name="Line 108"/>
          <p:cNvSpPr>
            <a:spLocks noChangeShapeType="1"/>
          </p:cNvSpPr>
          <p:nvPr/>
        </p:nvSpPr>
        <p:spPr bwMode="auto">
          <a:xfrm>
            <a:off x="2201863" y="3463926"/>
            <a:ext cx="352425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5" name="Line 109"/>
          <p:cNvSpPr>
            <a:spLocks noChangeShapeType="1"/>
          </p:cNvSpPr>
          <p:nvPr/>
        </p:nvSpPr>
        <p:spPr bwMode="auto">
          <a:xfrm>
            <a:off x="2201863" y="3730626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6" name="Oval 110"/>
          <p:cNvSpPr>
            <a:spLocks noChangeArrowheads="1"/>
          </p:cNvSpPr>
          <p:nvPr/>
        </p:nvSpPr>
        <p:spPr bwMode="auto">
          <a:xfrm>
            <a:off x="1150938" y="3490913"/>
            <a:ext cx="47625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7" name="Oval 111"/>
          <p:cNvSpPr>
            <a:spLocks noChangeArrowheads="1"/>
          </p:cNvSpPr>
          <p:nvPr/>
        </p:nvSpPr>
        <p:spPr bwMode="auto">
          <a:xfrm>
            <a:off x="1150938" y="3490913"/>
            <a:ext cx="47625" cy="4762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8" name="Oval 112"/>
          <p:cNvSpPr>
            <a:spLocks noChangeArrowheads="1"/>
          </p:cNvSpPr>
          <p:nvPr/>
        </p:nvSpPr>
        <p:spPr bwMode="auto">
          <a:xfrm>
            <a:off x="1150938" y="3490913"/>
            <a:ext cx="47625" cy="4762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9" name="Oval 113"/>
          <p:cNvSpPr>
            <a:spLocks noChangeArrowheads="1"/>
          </p:cNvSpPr>
          <p:nvPr/>
        </p:nvSpPr>
        <p:spPr bwMode="auto">
          <a:xfrm>
            <a:off x="1150938" y="3759201"/>
            <a:ext cx="47625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0" name="Oval 114"/>
          <p:cNvSpPr>
            <a:spLocks noChangeArrowheads="1"/>
          </p:cNvSpPr>
          <p:nvPr/>
        </p:nvSpPr>
        <p:spPr bwMode="auto">
          <a:xfrm>
            <a:off x="1150938" y="3759201"/>
            <a:ext cx="47625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1" name="Oval 115"/>
          <p:cNvSpPr>
            <a:spLocks noChangeArrowheads="1"/>
          </p:cNvSpPr>
          <p:nvPr/>
        </p:nvSpPr>
        <p:spPr bwMode="auto">
          <a:xfrm>
            <a:off x="1150938" y="3759201"/>
            <a:ext cx="47625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2" name="Oval 116"/>
          <p:cNvSpPr>
            <a:spLocks noChangeArrowheads="1"/>
          </p:cNvSpPr>
          <p:nvPr/>
        </p:nvSpPr>
        <p:spPr bwMode="auto">
          <a:xfrm>
            <a:off x="2525713" y="3435351"/>
            <a:ext cx="46038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3" name="Oval 117"/>
          <p:cNvSpPr>
            <a:spLocks noChangeArrowheads="1"/>
          </p:cNvSpPr>
          <p:nvPr/>
        </p:nvSpPr>
        <p:spPr bwMode="auto">
          <a:xfrm>
            <a:off x="2525713" y="3435351"/>
            <a:ext cx="46038" cy="4762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4" name="Oval 118"/>
          <p:cNvSpPr>
            <a:spLocks noChangeArrowheads="1"/>
          </p:cNvSpPr>
          <p:nvPr/>
        </p:nvSpPr>
        <p:spPr bwMode="auto">
          <a:xfrm>
            <a:off x="2525713" y="3435351"/>
            <a:ext cx="46038" cy="4762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5" name="Oval 119"/>
          <p:cNvSpPr>
            <a:spLocks noChangeArrowheads="1"/>
          </p:cNvSpPr>
          <p:nvPr/>
        </p:nvSpPr>
        <p:spPr bwMode="auto">
          <a:xfrm>
            <a:off x="2525713" y="3703638"/>
            <a:ext cx="46038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6" name="Oval 120"/>
          <p:cNvSpPr>
            <a:spLocks noChangeArrowheads="1"/>
          </p:cNvSpPr>
          <p:nvPr/>
        </p:nvSpPr>
        <p:spPr bwMode="auto">
          <a:xfrm>
            <a:off x="2525713" y="3703638"/>
            <a:ext cx="46038" cy="4762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7" name="Oval 121"/>
          <p:cNvSpPr>
            <a:spLocks noChangeArrowheads="1"/>
          </p:cNvSpPr>
          <p:nvPr/>
        </p:nvSpPr>
        <p:spPr bwMode="auto">
          <a:xfrm>
            <a:off x="2525713" y="3703638"/>
            <a:ext cx="46038" cy="4762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8" name="Freeform 122"/>
          <p:cNvSpPr>
            <a:spLocks/>
          </p:cNvSpPr>
          <p:nvPr/>
        </p:nvSpPr>
        <p:spPr bwMode="auto">
          <a:xfrm>
            <a:off x="1500188" y="4662488"/>
            <a:ext cx="58738" cy="398463"/>
          </a:xfrm>
          <a:custGeom>
            <a:avLst/>
            <a:gdLst>
              <a:gd name="T0" fmla="*/ 37 w 37"/>
              <a:gd name="T1" fmla="*/ 0 h 251"/>
              <a:gd name="T2" fmla="*/ 0 w 37"/>
              <a:gd name="T3" fmla="*/ 68 h 251"/>
              <a:gd name="T4" fmla="*/ 0 w 37"/>
              <a:gd name="T5" fmla="*/ 251 h 251"/>
              <a:gd name="T6" fmla="*/ 36 w 37"/>
              <a:gd name="T7" fmla="*/ 183 h 251"/>
              <a:gd name="T8" fmla="*/ 37 w 37"/>
              <a:gd name="T9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1">
                <a:moveTo>
                  <a:pt x="37" y="0"/>
                </a:moveTo>
                <a:lnTo>
                  <a:pt x="0" y="68"/>
                </a:lnTo>
                <a:lnTo>
                  <a:pt x="0" y="251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9" name="Freeform 123"/>
          <p:cNvSpPr>
            <a:spLocks/>
          </p:cNvSpPr>
          <p:nvPr/>
        </p:nvSpPr>
        <p:spPr bwMode="auto">
          <a:xfrm>
            <a:off x="1500188" y="4662488"/>
            <a:ext cx="58738" cy="398463"/>
          </a:xfrm>
          <a:custGeom>
            <a:avLst/>
            <a:gdLst>
              <a:gd name="T0" fmla="*/ 37 w 37"/>
              <a:gd name="T1" fmla="*/ 0 h 251"/>
              <a:gd name="T2" fmla="*/ 0 w 37"/>
              <a:gd name="T3" fmla="*/ 68 h 251"/>
              <a:gd name="T4" fmla="*/ 0 w 37"/>
              <a:gd name="T5" fmla="*/ 251 h 251"/>
              <a:gd name="T6" fmla="*/ 36 w 37"/>
              <a:gd name="T7" fmla="*/ 183 h 251"/>
              <a:gd name="T8" fmla="*/ 37 w 37"/>
              <a:gd name="T9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1">
                <a:moveTo>
                  <a:pt x="37" y="0"/>
                </a:moveTo>
                <a:lnTo>
                  <a:pt x="0" y="68"/>
                </a:lnTo>
                <a:lnTo>
                  <a:pt x="0" y="251"/>
                </a:lnTo>
                <a:lnTo>
                  <a:pt x="36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0" name="Rectangle 124"/>
          <p:cNvSpPr>
            <a:spLocks noChangeArrowheads="1"/>
          </p:cNvSpPr>
          <p:nvPr/>
        </p:nvSpPr>
        <p:spPr bwMode="auto">
          <a:xfrm>
            <a:off x="1706563" y="4638676"/>
            <a:ext cx="322263" cy="560388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1" name="Rectangle 125"/>
          <p:cNvSpPr>
            <a:spLocks noChangeArrowheads="1"/>
          </p:cNvSpPr>
          <p:nvPr/>
        </p:nvSpPr>
        <p:spPr bwMode="auto">
          <a:xfrm>
            <a:off x="1560513" y="4500563"/>
            <a:ext cx="614363" cy="83185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2" name="Line 126"/>
          <p:cNvSpPr>
            <a:spLocks noChangeShapeType="1"/>
          </p:cNvSpPr>
          <p:nvPr/>
        </p:nvSpPr>
        <p:spPr bwMode="auto">
          <a:xfrm>
            <a:off x="1824038" y="4635501"/>
            <a:ext cx="1588" cy="428625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3" name="Line 127"/>
          <p:cNvSpPr>
            <a:spLocks noChangeShapeType="1"/>
          </p:cNvSpPr>
          <p:nvPr/>
        </p:nvSpPr>
        <p:spPr bwMode="auto">
          <a:xfrm flipV="1">
            <a:off x="1706563" y="5064126"/>
            <a:ext cx="117475" cy="13493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4" name="Line 128"/>
          <p:cNvSpPr>
            <a:spLocks noChangeShapeType="1"/>
          </p:cNvSpPr>
          <p:nvPr/>
        </p:nvSpPr>
        <p:spPr bwMode="auto">
          <a:xfrm>
            <a:off x="1822450" y="5067301"/>
            <a:ext cx="352425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5" name="Line 129"/>
          <p:cNvSpPr>
            <a:spLocks noChangeShapeType="1"/>
          </p:cNvSpPr>
          <p:nvPr/>
        </p:nvSpPr>
        <p:spPr bwMode="auto">
          <a:xfrm flipV="1">
            <a:off x="1560513" y="4367213"/>
            <a:ext cx="117475" cy="1333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6" name="Line 130"/>
          <p:cNvSpPr>
            <a:spLocks noChangeShapeType="1"/>
          </p:cNvSpPr>
          <p:nvPr/>
        </p:nvSpPr>
        <p:spPr bwMode="auto">
          <a:xfrm flipV="1">
            <a:off x="2174875" y="4367213"/>
            <a:ext cx="117475" cy="1333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7" name="Line 131"/>
          <p:cNvSpPr>
            <a:spLocks noChangeShapeType="1"/>
          </p:cNvSpPr>
          <p:nvPr/>
        </p:nvSpPr>
        <p:spPr bwMode="auto">
          <a:xfrm>
            <a:off x="1676400" y="4370388"/>
            <a:ext cx="615950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8" name="Line 132"/>
          <p:cNvSpPr>
            <a:spLocks noChangeShapeType="1"/>
          </p:cNvSpPr>
          <p:nvPr/>
        </p:nvSpPr>
        <p:spPr bwMode="auto">
          <a:xfrm flipV="1">
            <a:off x="2174875" y="5199063"/>
            <a:ext cx="117475" cy="1333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9" name="Line 133"/>
          <p:cNvSpPr>
            <a:spLocks noChangeShapeType="1"/>
          </p:cNvSpPr>
          <p:nvPr/>
        </p:nvSpPr>
        <p:spPr bwMode="auto">
          <a:xfrm>
            <a:off x="2292350" y="4370388"/>
            <a:ext cx="0" cy="8318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0" name="Rectangle 134"/>
          <p:cNvSpPr>
            <a:spLocks noChangeArrowheads="1"/>
          </p:cNvSpPr>
          <p:nvPr/>
        </p:nvSpPr>
        <p:spPr bwMode="auto">
          <a:xfrm>
            <a:off x="1501775" y="4768851"/>
            <a:ext cx="233363" cy="347663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1" name="Rectangle 135"/>
          <p:cNvSpPr>
            <a:spLocks noChangeArrowheads="1"/>
          </p:cNvSpPr>
          <p:nvPr/>
        </p:nvSpPr>
        <p:spPr bwMode="auto">
          <a:xfrm>
            <a:off x="1501775" y="4768851"/>
            <a:ext cx="233363" cy="347663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2" name="Freeform 136"/>
          <p:cNvSpPr>
            <a:spLocks/>
          </p:cNvSpPr>
          <p:nvPr/>
        </p:nvSpPr>
        <p:spPr bwMode="auto">
          <a:xfrm>
            <a:off x="1735138" y="4633913"/>
            <a:ext cx="117475" cy="482600"/>
          </a:xfrm>
          <a:custGeom>
            <a:avLst/>
            <a:gdLst>
              <a:gd name="T0" fmla="*/ 74 w 74"/>
              <a:gd name="T1" fmla="*/ 0 h 304"/>
              <a:gd name="T2" fmla="*/ 0 w 74"/>
              <a:gd name="T3" fmla="*/ 83 h 304"/>
              <a:gd name="T4" fmla="*/ 0 w 74"/>
              <a:gd name="T5" fmla="*/ 304 h 304"/>
              <a:gd name="T6" fmla="*/ 74 w 74"/>
              <a:gd name="T7" fmla="*/ 221 h 304"/>
              <a:gd name="T8" fmla="*/ 74 w 74"/>
              <a:gd name="T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4">
                <a:moveTo>
                  <a:pt x="74" y="0"/>
                </a:moveTo>
                <a:lnTo>
                  <a:pt x="0" y="83"/>
                </a:lnTo>
                <a:lnTo>
                  <a:pt x="0" y="304"/>
                </a:lnTo>
                <a:lnTo>
                  <a:pt x="74" y="221"/>
                </a:lnTo>
                <a:lnTo>
                  <a:pt x="74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3" name="Freeform 137"/>
          <p:cNvSpPr>
            <a:spLocks/>
          </p:cNvSpPr>
          <p:nvPr/>
        </p:nvSpPr>
        <p:spPr bwMode="auto">
          <a:xfrm>
            <a:off x="1735138" y="4633913"/>
            <a:ext cx="117475" cy="482600"/>
          </a:xfrm>
          <a:custGeom>
            <a:avLst/>
            <a:gdLst>
              <a:gd name="T0" fmla="*/ 74 w 74"/>
              <a:gd name="T1" fmla="*/ 0 h 304"/>
              <a:gd name="T2" fmla="*/ 0 w 74"/>
              <a:gd name="T3" fmla="*/ 83 h 304"/>
              <a:gd name="T4" fmla="*/ 0 w 74"/>
              <a:gd name="T5" fmla="*/ 304 h 304"/>
              <a:gd name="T6" fmla="*/ 74 w 74"/>
              <a:gd name="T7" fmla="*/ 221 h 304"/>
              <a:gd name="T8" fmla="*/ 74 w 74"/>
              <a:gd name="T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04">
                <a:moveTo>
                  <a:pt x="74" y="0"/>
                </a:moveTo>
                <a:lnTo>
                  <a:pt x="0" y="83"/>
                </a:lnTo>
                <a:lnTo>
                  <a:pt x="0" y="304"/>
                </a:lnTo>
                <a:lnTo>
                  <a:pt x="74" y="221"/>
                </a:lnTo>
                <a:lnTo>
                  <a:pt x="74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4" name="Freeform 138"/>
          <p:cNvSpPr>
            <a:spLocks/>
          </p:cNvSpPr>
          <p:nvPr/>
        </p:nvSpPr>
        <p:spPr bwMode="auto">
          <a:xfrm>
            <a:off x="1966913" y="4635501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8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8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5" name="Freeform 139"/>
          <p:cNvSpPr>
            <a:spLocks/>
          </p:cNvSpPr>
          <p:nvPr/>
        </p:nvSpPr>
        <p:spPr bwMode="auto">
          <a:xfrm>
            <a:off x="1966913" y="4635501"/>
            <a:ext cx="58738" cy="400050"/>
          </a:xfrm>
          <a:custGeom>
            <a:avLst/>
            <a:gdLst>
              <a:gd name="T0" fmla="*/ 37 w 37"/>
              <a:gd name="T1" fmla="*/ 0 h 252"/>
              <a:gd name="T2" fmla="*/ 1 w 37"/>
              <a:gd name="T3" fmla="*/ 68 h 252"/>
              <a:gd name="T4" fmla="*/ 0 w 37"/>
              <a:gd name="T5" fmla="*/ 252 h 252"/>
              <a:gd name="T6" fmla="*/ 37 w 37"/>
              <a:gd name="T7" fmla="*/ 183 h 252"/>
              <a:gd name="T8" fmla="*/ 37 w 37"/>
              <a:gd name="T9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52">
                <a:moveTo>
                  <a:pt x="37" y="0"/>
                </a:moveTo>
                <a:lnTo>
                  <a:pt x="1" y="68"/>
                </a:lnTo>
                <a:lnTo>
                  <a:pt x="0" y="252"/>
                </a:lnTo>
                <a:lnTo>
                  <a:pt x="37" y="183"/>
                </a:lnTo>
                <a:lnTo>
                  <a:pt x="37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6" name="Rectangle 140"/>
          <p:cNvSpPr>
            <a:spLocks noChangeArrowheads="1"/>
          </p:cNvSpPr>
          <p:nvPr/>
        </p:nvSpPr>
        <p:spPr bwMode="auto">
          <a:xfrm>
            <a:off x="1970088" y="4741863"/>
            <a:ext cx="233363" cy="349250"/>
          </a:xfrm>
          <a:prstGeom prst="rect">
            <a:avLst/>
          </a:pr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7" name="Rectangle 141"/>
          <p:cNvSpPr>
            <a:spLocks noChangeArrowheads="1"/>
          </p:cNvSpPr>
          <p:nvPr/>
        </p:nvSpPr>
        <p:spPr bwMode="auto">
          <a:xfrm>
            <a:off x="1970088" y="4741863"/>
            <a:ext cx="233363" cy="3492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8" name="Freeform 142"/>
          <p:cNvSpPr>
            <a:spLocks/>
          </p:cNvSpPr>
          <p:nvPr/>
        </p:nvSpPr>
        <p:spPr bwMode="auto">
          <a:xfrm>
            <a:off x="2201863" y="4608513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2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2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9" name="Freeform 143"/>
          <p:cNvSpPr>
            <a:spLocks/>
          </p:cNvSpPr>
          <p:nvPr/>
        </p:nvSpPr>
        <p:spPr bwMode="auto">
          <a:xfrm>
            <a:off x="2201863" y="4608513"/>
            <a:ext cx="119063" cy="481013"/>
          </a:xfrm>
          <a:custGeom>
            <a:avLst/>
            <a:gdLst>
              <a:gd name="T0" fmla="*/ 75 w 75"/>
              <a:gd name="T1" fmla="*/ 0 h 303"/>
              <a:gd name="T2" fmla="*/ 1 w 75"/>
              <a:gd name="T3" fmla="*/ 82 h 303"/>
              <a:gd name="T4" fmla="*/ 0 w 75"/>
              <a:gd name="T5" fmla="*/ 303 h 303"/>
              <a:gd name="T6" fmla="*/ 74 w 75"/>
              <a:gd name="T7" fmla="*/ 221 h 303"/>
              <a:gd name="T8" fmla="*/ 75 w 75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03">
                <a:moveTo>
                  <a:pt x="75" y="0"/>
                </a:moveTo>
                <a:lnTo>
                  <a:pt x="1" y="82"/>
                </a:lnTo>
                <a:lnTo>
                  <a:pt x="0" y="303"/>
                </a:lnTo>
                <a:lnTo>
                  <a:pt x="74" y="221"/>
                </a:lnTo>
                <a:lnTo>
                  <a:pt x="75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0" name="Line 144"/>
          <p:cNvSpPr>
            <a:spLocks noChangeShapeType="1"/>
          </p:cNvSpPr>
          <p:nvPr/>
        </p:nvSpPr>
        <p:spPr bwMode="auto">
          <a:xfrm>
            <a:off x="1150938" y="4824413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1" name="Line 145"/>
          <p:cNvSpPr>
            <a:spLocks noChangeShapeType="1"/>
          </p:cNvSpPr>
          <p:nvPr/>
        </p:nvSpPr>
        <p:spPr bwMode="auto">
          <a:xfrm>
            <a:off x="1150938" y="5092701"/>
            <a:ext cx="352425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2" name="Line 146"/>
          <p:cNvSpPr>
            <a:spLocks noChangeShapeType="1"/>
          </p:cNvSpPr>
          <p:nvPr/>
        </p:nvSpPr>
        <p:spPr bwMode="auto">
          <a:xfrm>
            <a:off x="2201863" y="4768851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3" name="Line 147"/>
          <p:cNvSpPr>
            <a:spLocks noChangeShapeType="1"/>
          </p:cNvSpPr>
          <p:nvPr/>
        </p:nvSpPr>
        <p:spPr bwMode="auto">
          <a:xfrm>
            <a:off x="2201863" y="5037138"/>
            <a:ext cx="352425" cy="1588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4" name="Oval 148"/>
          <p:cNvSpPr>
            <a:spLocks noChangeArrowheads="1"/>
          </p:cNvSpPr>
          <p:nvPr/>
        </p:nvSpPr>
        <p:spPr bwMode="auto">
          <a:xfrm>
            <a:off x="1150938" y="4795838"/>
            <a:ext cx="47625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5" name="Oval 149"/>
          <p:cNvSpPr>
            <a:spLocks noChangeArrowheads="1"/>
          </p:cNvSpPr>
          <p:nvPr/>
        </p:nvSpPr>
        <p:spPr bwMode="auto">
          <a:xfrm>
            <a:off x="1150938" y="4795838"/>
            <a:ext cx="47625" cy="4762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6" name="Oval 150"/>
          <p:cNvSpPr>
            <a:spLocks noChangeArrowheads="1"/>
          </p:cNvSpPr>
          <p:nvPr/>
        </p:nvSpPr>
        <p:spPr bwMode="auto">
          <a:xfrm>
            <a:off x="1150938" y="4795838"/>
            <a:ext cx="47625" cy="4762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" name="Oval 151"/>
          <p:cNvSpPr>
            <a:spLocks noChangeArrowheads="1"/>
          </p:cNvSpPr>
          <p:nvPr/>
        </p:nvSpPr>
        <p:spPr bwMode="auto">
          <a:xfrm>
            <a:off x="1150938" y="5064126"/>
            <a:ext cx="47625" cy="4762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8" name="Oval 152"/>
          <p:cNvSpPr>
            <a:spLocks noChangeArrowheads="1"/>
          </p:cNvSpPr>
          <p:nvPr/>
        </p:nvSpPr>
        <p:spPr bwMode="auto">
          <a:xfrm>
            <a:off x="1150938" y="5064126"/>
            <a:ext cx="47625" cy="4762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9" name="Oval 153"/>
          <p:cNvSpPr>
            <a:spLocks noChangeArrowheads="1"/>
          </p:cNvSpPr>
          <p:nvPr/>
        </p:nvSpPr>
        <p:spPr bwMode="auto">
          <a:xfrm>
            <a:off x="1150938" y="5064126"/>
            <a:ext cx="47625" cy="4762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0" name="Oval 154"/>
          <p:cNvSpPr>
            <a:spLocks noChangeArrowheads="1"/>
          </p:cNvSpPr>
          <p:nvPr/>
        </p:nvSpPr>
        <p:spPr bwMode="auto">
          <a:xfrm>
            <a:off x="2525713" y="4743451"/>
            <a:ext cx="46038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1" name="Oval 155"/>
          <p:cNvSpPr>
            <a:spLocks noChangeArrowheads="1"/>
          </p:cNvSpPr>
          <p:nvPr/>
        </p:nvSpPr>
        <p:spPr bwMode="auto">
          <a:xfrm>
            <a:off x="2525713" y="4743451"/>
            <a:ext cx="46038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2" name="Oval 156"/>
          <p:cNvSpPr>
            <a:spLocks noChangeArrowheads="1"/>
          </p:cNvSpPr>
          <p:nvPr/>
        </p:nvSpPr>
        <p:spPr bwMode="auto">
          <a:xfrm>
            <a:off x="2525713" y="4743451"/>
            <a:ext cx="46038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3" name="Oval 157"/>
          <p:cNvSpPr>
            <a:spLocks noChangeArrowheads="1"/>
          </p:cNvSpPr>
          <p:nvPr/>
        </p:nvSpPr>
        <p:spPr bwMode="auto">
          <a:xfrm>
            <a:off x="2525713" y="5011738"/>
            <a:ext cx="46038" cy="460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4" name="Oval 158"/>
          <p:cNvSpPr>
            <a:spLocks noChangeArrowheads="1"/>
          </p:cNvSpPr>
          <p:nvPr/>
        </p:nvSpPr>
        <p:spPr bwMode="auto">
          <a:xfrm>
            <a:off x="2525713" y="5011738"/>
            <a:ext cx="46038" cy="4603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5" name="Oval 159"/>
          <p:cNvSpPr>
            <a:spLocks noChangeArrowheads="1"/>
          </p:cNvSpPr>
          <p:nvPr/>
        </p:nvSpPr>
        <p:spPr bwMode="auto">
          <a:xfrm>
            <a:off x="2525713" y="5011738"/>
            <a:ext cx="46038" cy="4603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6" name="Freeform 160"/>
          <p:cNvSpPr>
            <a:spLocks/>
          </p:cNvSpPr>
          <p:nvPr/>
        </p:nvSpPr>
        <p:spPr bwMode="auto">
          <a:xfrm>
            <a:off x="4291013" y="3735388"/>
            <a:ext cx="2455863" cy="230188"/>
          </a:xfrm>
          <a:custGeom>
            <a:avLst/>
            <a:gdLst>
              <a:gd name="T0" fmla="*/ 6448 w 6448"/>
              <a:gd name="T1" fmla="*/ 0 h 604"/>
              <a:gd name="T2" fmla="*/ 5911 w 6448"/>
              <a:gd name="T3" fmla="*/ 302 h 604"/>
              <a:gd name="T4" fmla="*/ 3762 w 6448"/>
              <a:gd name="T5" fmla="*/ 302 h 604"/>
              <a:gd name="T6" fmla="*/ 3224 w 6448"/>
              <a:gd name="T7" fmla="*/ 604 h 604"/>
              <a:gd name="T8" fmla="*/ 2687 w 6448"/>
              <a:gd name="T9" fmla="*/ 302 h 604"/>
              <a:gd name="T10" fmla="*/ 538 w 6448"/>
              <a:gd name="T11" fmla="*/ 302 h 604"/>
              <a:gd name="T12" fmla="*/ 0 w 6448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48" h="604">
                <a:moveTo>
                  <a:pt x="6448" y="0"/>
                </a:moveTo>
                <a:cubicBezTo>
                  <a:pt x="6448" y="167"/>
                  <a:pt x="6208" y="302"/>
                  <a:pt x="5911" y="302"/>
                </a:cubicBezTo>
                <a:lnTo>
                  <a:pt x="3762" y="302"/>
                </a:lnTo>
                <a:cubicBezTo>
                  <a:pt x="3465" y="302"/>
                  <a:pt x="3224" y="438"/>
                  <a:pt x="3224" y="604"/>
                </a:cubicBezTo>
                <a:cubicBezTo>
                  <a:pt x="3224" y="438"/>
                  <a:pt x="2984" y="302"/>
                  <a:pt x="2687" y="302"/>
                </a:cubicBezTo>
                <a:lnTo>
                  <a:pt x="538" y="302"/>
                </a:lnTo>
                <a:cubicBezTo>
                  <a:pt x="241" y="302"/>
                  <a:pt x="0" y="167"/>
                  <a:pt x="0" y="0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7" name="Line 161"/>
          <p:cNvSpPr>
            <a:spLocks noChangeShapeType="1"/>
          </p:cNvSpPr>
          <p:nvPr/>
        </p:nvSpPr>
        <p:spPr bwMode="auto">
          <a:xfrm>
            <a:off x="4089400" y="2557463"/>
            <a:ext cx="4395788" cy="158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8" name="Rectangle 162"/>
          <p:cNvSpPr>
            <a:spLocks noChangeArrowheads="1"/>
          </p:cNvSpPr>
          <p:nvPr/>
        </p:nvSpPr>
        <p:spPr bwMode="auto">
          <a:xfrm>
            <a:off x="4303713" y="2312988"/>
            <a:ext cx="557213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9" name="Rectangle 163"/>
          <p:cNvSpPr>
            <a:spLocks noChangeArrowheads="1"/>
          </p:cNvSpPr>
          <p:nvPr/>
        </p:nvSpPr>
        <p:spPr bwMode="auto">
          <a:xfrm>
            <a:off x="4305300" y="2314576"/>
            <a:ext cx="555625" cy="5270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0" name="Line 164"/>
          <p:cNvSpPr>
            <a:spLocks noChangeShapeType="1"/>
          </p:cNvSpPr>
          <p:nvPr/>
        </p:nvSpPr>
        <p:spPr bwMode="auto">
          <a:xfrm>
            <a:off x="4089400" y="3457576"/>
            <a:ext cx="4386263" cy="158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1" name="Line 165"/>
          <p:cNvSpPr>
            <a:spLocks noChangeShapeType="1"/>
          </p:cNvSpPr>
          <p:nvPr/>
        </p:nvSpPr>
        <p:spPr bwMode="auto">
          <a:xfrm>
            <a:off x="5940425" y="2557463"/>
            <a:ext cx="1588" cy="900113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2" name="Line 166"/>
          <p:cNvSpPr>
            <a:spLocks noChangeShapeType="1"/>
          </p:cNvSpPr>
          <p:nvPr/>
        </p:nvSpPr>
        <p:spPr bwMode="auto">
          <a:xfrm>
            <a:off x="6562725" y="2557463"/>
            <a:ext cx="1588" cy="900113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3" name="Rectangle 167"/>
          <p:cNvSpPr>
            <a:spLocks noChangeArrowheads="1"/>
          </p:cNvSpPr>
          <p:nvPr/>
        </p:nvSpPr>
        <p:spPr bwMode="auto">
          <a:xfrm>
            <a:off x="6996113" y="2403476"/>
            <a:ext cx="1182688" cy="1184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4" name="Rectangle 168"/>
          <p:cNvSpPr>
            <a:spLocks noChangeArrowheads="1"/>
          </p:cNvSpPr>
          <p:nvPr/>
        </p:nvSpPr>
        <p:spPr bwMode="auto">
          <a:xfrm>
            <a:off x="6996113" y="2403476"/>
            <a:ext cx="1182688" cy="1184275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5" name="Rectangle 169"/>
          <p:cNvSpPr>
            <a:spLocks noChangeArrowheads="1"/>
          </p:cNvSpPr>
          <p:nvPr/>
        </p:nvSpPr>
        <p:spPr bwMode="auto">
          <a:xfrm>
            <a:off x="7413625" y="2520951"/>
            <a:ext cx="471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Ideal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6" name="Rectangle 170"/>
          <p:cNvSpPr>
            <a:spLocks noChangeArrowheads="1"/>
          </p:cNvSpPr>
          <p:nvPr/>
        </p:nvSpPr>
        <p:spPr bwMode="auto">
          <a:xfrm>
            <a:off x="7151688" y="2722563"/>
            <a:ext cx="958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Transformer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7" name="Oval 171"/>
          <p:cNvSpPr>
            <a:spLocks noChangeArrowheads="1"/>
          </p:cNvSpPr>
          <p:nvPr/>
        </p:nvSpPr>
        <p:spPr bwMode="auto">
          <a:xfrm>
            <a:off x="8443913" y="3421063"/>
            <a:ext cx="61913" cy="6667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8" name="Oval 172"/>
          <p:cNvSpPr>
            <a:spLocks noChangeArrowheads="1"/>
          </p:cNvSpPr>
          <p:nvPr/>
        </p:nvSpPr>
        <p:spPr bwMode="auto">
          <a:xfrm>
            <a:off x="8443913" y="3421063"/>
            <a:ext cx="60325" cy="6667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9" name="Oval 173"/>
          <p:cNvSpPr>
            <a:spLocks noChangeArrowheads="1"/>
          </p:cNvSpPr>
          <p:nvPr/>
        </p:nvSpPr>
        <p:spPr bwMode="auto">
          <a:xfrm>
            <a:off x="8443913" y="3421063"/>
            <a:ext cx="60325" cy="6667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0" name="Oval 174"/>
          <p:cNvSpPr>
            <a:spLocks noChangeArrowheads="1"/>
          </p:cNvSpPr>
          <p:nvPr/>
        </p:nvSpPr>
        <p:spPr bwMode="auto">
          <a:xfrm>
            <a:off x="4068763" y="2520951"/>
            <a:ext cx="61913" cy="68263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1" name="Oval 175"/>
          <p:cNvSpPr>
            <a:spLocks noChangeArrowheads="1"/>
          </p:cNvSpPr>
          <p:nvPr/>
        </p:nvSpPr>
        <p:spPr bwMode="auto">
          <a:xfrm>
            <a:off x="4068763" y="2520951"/>
            <a:ext cx="61913" cy="68263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2" name="Oval 176"/>
          <p:cNvSpPr>
            <a:spLocks noChangeArrowheads="1"/>
          </p:cNvSpPr>
          <p:nvPr/>
        </p:nvSpPr>
        <p:spPr bwMode="auto">
          <a:xfrm>
            <a:off x="4068763" y="2520951"/>
            <a:ext cx="61913" cy="682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3" name="Oval 177"/>
          <p:cNvSpPr>
            <a:spLocks noChangeArrowheads="1"/>
          </p:cNvSpPr>
          <p:nvPr/>
        </p:nvSpPr>
        <p:spPr bwMode="auto">
          <a:xfrm>
            <a:off x="8455025" y="2527301"/>
            <a:ext cx="60325" cy="6508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4" name="Oval 178"/>
          <p:cNvSpPr>
            <a:spLocks noChangeArrowheads="1"/>
          </p:cNvSpPr>
          <p:nvPr/>
        </p:nvSpPr>
        <p:spPr bwMode="auto">
          <a:xfrm>
            <a:off x="8455025" y="2527301"/>
            <a:ext cx="60325" cy="65088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5" name="Oval 179"/>
          <p:cNvSpPr>
            <a:spLocks noChangeArrowheads="1"/>
          </p:cNvSpPr>
          <p:nvPr/>
        </p:nvSpPr>
        <p:spPr bwMode="auto">
          <a:xfrm>
            <a:off x="8455025" y="2527301"/>
            <a:ext cx="60325" cy="65088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6" name="Oval 180"/>
          <p:cNvSpPr>
            <a:spLocks noChangeArrowheads="1"/>
          </p:cNvSpPr>
          <p:nvPr/>
        </p:nvSpPr>
        <p:spPr bwMode="auto">
          <a:xfrm>
            <a:off x="4079875" y="3416301"/>
            <a:ext cx="61913" cy="6667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7" name="Oval 181"/>
          <p:cNvSpPr>
            <a:spLocks noChangeArrowheads="1"/>
          </p:cNvSpPr>
          <p:nvPr/>
        </p:nvSpPr>
        <p:spPr bwMode="auto">
          <a:xfrm>
            <a:off x="4079875" y="3416301"/>
            <a:ext cx="61913" cy="66675"/>
          </a:xfrm>
          <a:prstGeom prst="ellipse">
            <a:avLst/>
          </a:prstGeom>
          <a:noFill/>
          <a:ln w="158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" name="Oval 182"/>
          <p:cNvSpPr>
            <a:spLocks noChangeArrowheads="1"/>
          </p:cNvSpPr>
          <p:nvPr/>
        </p:nvSpPr>
        <p:spPr bwMode="auto">
          <a:xfrm>
            <a:off x="4079875" y="3416301"/>
            <a:ext cx="61913" cy="66675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9" name="Line 183"/>
          <p:cNvSpPr>
            <a:spLocks noChangeShapeType="1"/>
          </p:cNvSpPr>
          <p:nvPr/>
        </p:nvSpPr>
        <p:spPr bwMode="auto">
          <a:xfrm>
            <a:off x="4446588" y="2593976"/>
            <a:ext cx="231775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0" name="Rectangle 184"/>
          <p:cNvSpPr>
            <a:spLocks noChangeArrowheads="1"/>
          </p:cNvSpPr>
          <p:nvPr/>
        </p:nvSpPr>
        <p:spPr bwMode="auto">
          <a:xfrm>
            <a:off x="4678363" y="2471738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1" name="Rectangle 185"/>
          <p:cNvSpPr>
            <a:spLocks noChangeArrowheads="1"/>
          </p:cNvSpPr>
          <p:nvPr/>
        </p:nvSpPr>
        <p:spPr bwMode="auto">
          <a:xfrm>
            <a:off x="4518025" y="2614613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2" name="Rectangle 186"/>
          <p:cNvSpPr>
            <a:spLocks noChangeArrowheads="1"/>
          </p:cNvSpPr>
          <p:nvPr/>
        </p:nvSpPr>
        <p:spPr bwMode="auto">
          <a:xfrm>
            <a:off x="4467225" y="2354263"/>
            <a:ext cx="2794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3" name="Line 187"/>
          <p:cNvSpPr>
            <a:spLocks noChangeShapeType="1"/>
          </p:cNvSpPr>
          <p:nvPr/>
        </p:nvSpPr>
        <p:spPr bwMode="auto">
          <a:xfrm flipV="1">
            <a:off x="7237413" y="3394076"/>
            <a:ext cx="22225" cy="1270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4" name="Line 188"/>
          <p:cNvSpPr>
            <a:spLocks noChangeShapeType="1"/>
          </p:cNvSpPr>
          <p:nvPr/>
        </p:nvSpPr>
        <p:spPr bwMode="auto">
          <a:xfrm>
            <a:off x="7259638" y="3397251"/>
            <a:ext cx="33338" cy="6191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5" name="Line 189"/>
          <p:cNvSpPr>
            <a:spLocks noChangeShapeType="1"/>
          </p:cNvSpPr>
          <p:nvPr/>
        </p:nvSpPr>
        <p:spPr bwMode="auto">
          <a:xfrm flipV="1">
            <a:off x="7296150" y="3275013"/>
            <a:ext cx="44450" cy="18415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6" name="Line 190"/>
          <p:cNvSpPr>
            <a:spLocks noChangeShapeType="1"/>
          </p:cNvSpPr>
          <p:nvPr/>
        </p:nvSpPr>
        <p:spPr bwMode="auto">
          <a:xfrm>
            <a:off x="7340600" y="3275013"/>
            <a:ext cx="106363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7" name="Line 191"/>
          <p:cNvSpPr>
            <a:spLocks noChangeShapeType="1"/>
          </p:cNvSpPr>
          <p:nvPr/>
        </p:nvSpPr>
        <p:spPr bwMode="auto">
          <a:xfrm>
            <a:off x="7210425" y="3249613"/>
            <a:ext cx="260350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" name="Line 192"/>
          <p:cNvSpPr>
            <a:spLocks noChangeShapeType="1"/>
          </p:cNvSpPr>
          <p:nvPr/>
        </p:nvSpPr>
        <p:spPr bwMode="auto">
          <a:xfrm flipV="1">
            <a:off x="7712075" y="3394076"/>
            <a:ext cx="22225" cy="1270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9" name="Line 193"/>
          <p:cNvSpPr>
            <a:spLocks noChangeShapeType="1"/>
          </p:cNvSpPr>
          <p:nvPr/>
        </p:nvSpPr>
        <p:spPr bwMode="auto">
          <a:xfrm>
            <a:off x="7734300" y="3397251"/>
            <a:ext cx="33338" cy="6191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0" name="Line 194"/>
          <p:cNvSpPr>
            <a:spLocks noChangeShapeType="1"/>
          </p:cNvSpPr>
          <p:nvPr/>
        </p:nvSpPr>
        <p:spPr bwMode="auto">
          <a:xfrm flipV="1">
            <a:off x="7770813" y="3275013"/>
            <a:ext cx="44450" cy="18415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1" name="Line 195"/>
          <p:cNvSpPr>
            <a:spLocks noChangeShapeType="1"/>
          </p:cNvSpPr>
          <p:nvPr/>
        </p:nvSpPr>
        <p:spPr bwMode="auto">
          <a:xfrm>
            <a:off x="7815263" y="3275013"/>
            <a:ext cx="107950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2" name="Line 196"/>
          <p:cNvSpPr>
            <a:spLocks noChangeShapeType="1"/>
          </p:cNvSpPr>
          <p:nvPr/>
        </p:nvSpPr>
        <p:spPr bwMode="auto">
          <a:xfrm>
            <a:off x="7677150" y="3249613"/>
            <a:ext cx="276225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3" name="Rectangle 197"/>
          <p:cNvSpPr>
            <a:spLocks noChangeArrowheads="1"/>
          </p:cNvSpPr>
          <p:nvPr/>
        </p:nvSpPr>
        <p:spPr bwMode="auto">
          <a:xfrm>
            <a:off x="7826375" y="3286126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4" name="Rectangle 198"/>
          <p:cNvSpPr>
            <a:spLocks noChangeArrowheads="1"/>
          </p:cNvSpPr>
          <p:nvPr/>
        </p:nvSpPr>
        <p:spPr bwMode="auto">
          <a:xfrm>
            <a:off x="7856538" y="3017838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5" name="Rectangle 199"/>
          <p:cNvSpPr>
            <a:spLocks noChangeArrowheads="1"/>
          </p:cNvSpPr>
          <p:nvPr/>
        </p:nvSpPr>
        <p:spPr bwMode="auto">
          <a:xfrm>
            <a:off x="7588250" y="3133726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6" name="Rectangle 200"/>
          <p:cNvSpPr>
            <a:spLocks noChangeArrowheads="1"/>
          </p:cNvSpPr>
          <p:nvPr/>
        </p:nvSpPr>
        <p:spPr bwMode="auto">
          <a:xfrm>
            <a:off x="7545388" y="3133726"/>
            <a:ext cx="14446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7" name="Rectangle 201"/>
          <p:cNvSpPr>
            <a:spLocks noChangeArrowheads="1"/>
          </p:cNvSpPr>
          <p:nvPr/>
        </p:nvSpPr>
        <p:spPr bwMode="auto">
          <a:xfrm>
            <a:off x="7470775" y="3133726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8" name="Rectangle 202"/>
          <p:cNvSpPr>
            <a:spLocks noChangeArrowheads="1"/>
          </p:cNvSpPr>
          <p:nvPr/>
        </p:nvSpPr>
        <p:spPr bwMode="auto">
          <a:xfrm>
            <a:off x="7351713" y="3286126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" name="Rectangle 203"/>
          <p:cNvSpPr>
            <a:spLocks noChangeArrowheads="1"/>
          </p:cNvSpPr>
          <p:nvPr/>
        </p:nvSpPr>
        <p:spPr bwMode="auto">
          <a:xfrm>
            <a:off x="7380288" y="3017838"/>
            <a:ext cx="1762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0" name="Rectangle 204"/>
          <p:cNvSpPr>
            <a:spLocks noChangeArrowheads="1"/>
          </p:cNvSpPr>
          <p:nvPr/>
        </p:nvSpPr>
        <p:spPr bwMode="auto">
          <a:xfrm>
            <a:off x="7700963" y="3019426"/>
            <a:ext cx="2174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1" name="Rectangle 205"/>
          <p:cNvSpPr>
            <a:spLocks noChangeArrowheads="1"/>
          </p:cNvSpPr>
          <p:nvPr/>
        </p:nvSpPr>
        <p:spPr bwMode="auto">
          <a:xfrm>
            <a:off x="7234238" y="3019426"/>
            <a:ext cx="2174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7"/>
          <p:cNvSpPr>
            <a:spLocks noChangeArrowheads="1"/>
          </p:cNvSpPr>
          <p:nvPr/>
        </p:nvSpPr>
        <p:spPr bwMode="auto">
          <a:xfrm>
            <a:off x="5010150" y="2312988"/>
            <a:ext cx="554038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08"/>
          <p:cNvSpPr>
            <a:spLocks noChangeArrowheads="1"/>
          </p:cNvSpPr>
          <p:nvPr/>
        </p:nvSpPr>
        <p:spPr bwMode="auto">
          <a:xfrm>
            <a:off x="5010150" y="2314575"/>
            <a:ext cx="555625" cy="5270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09"/>
          <p:cNvSpPr>
            <a:spLocks noChangeShapeType="1"/>
          </p:cNvSpPr>
          <p:nvPr/>
        </p:nvSpPr>
        <p:spPr bwMode="auto">
          <a:xfrm>
            <a:off x="5113338" y="2576513"/>
            <a:ext cx="309563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210"/>
          <p:cNvSpPr>
            <a:spLocks noChangeArrowheads="1"/>
          </p:cNvSpPr>
          <p:nvPr/>
        </p:nvSpPr>
        <p:spPr bwMode="auto">
          <a:xfrm>
            <a:off x="5422900" y="2454275"/>
            <a:ext cx="177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11"/>
          <p:cNvSpPr>
            <a:spLocks noChangeArrowheads="1"/>
          </p:cNvSpPr>
          <p:nvPr/>
        </p:nvSpPr>
        <p:spPr bwMode="auto">
          <a:xfrm>
            <a:off x="5224463" y="2597150"/>
            <a:ext cx="177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12"/>
          <p:cNvSpPr>
            <a:spLocks noChangeArrowheads="1"/>
          </p:cNvSpPr>
          <p:nvPr/>
        </p:nvSpPr>
        <p:spPr bwMode="auto">
          <a:xfrm>
            <a:off x="5157788" y="2336800"/>
            <a:ext cx="3333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13"/>
          <p:cNvSpPr>
            <a:spLocks noChangeArrowheads="1"/>
          </p:cNvSpPr>
          <p:nvPr/>
        </p:nvSpPr>
        <p:spPr bwMode="auto">
          <a:xfrm>
            <a:off x="5664200" y="2774950"/>
            <a:ext cx="554038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214"/>
          <p:cNvSpPr>
            <a:spLocks noChangeArrowheads="1"/>
          </p:cNvSpPr>
          <p:nvPr/>
        </p:nvSpPr>
        <p:spPr bwMode="auto">
          <a:xfrm>
            <a:off x="5664200" y="2776538"/>
            <a:ext cx="555625" cy="5270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215"/>
          <p:cNvSpPr>
            <a:spLocks noChangeShapeType="1"/>
          </p:cNvSpPr>
          <p:nvPr/>
        </p:nvSpPr>
        <p:spPr bwMode="auto">
          <a:xfrm>
            <a:off x="5767388" y="3038475"/>
            <a:ext cx="309563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16"/>
          <p:cNvSpPr>
            <a:spLocks noChangeArrowheads="1"/>
          </p:cNvSpPr>
          <p:nvPr/>
        </p:nvSpPr>
        <p:spPr bwMode="auto">
          <a:xfrm>
            <a:off x="6076950" y="2916238"/>
            <a:ext cx="176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17"/>
          <p:cNvSpPr>
            <a:spLocks noChangeArrowheads="1"/>
          </p:cNvSpPr>
          <p:nvPr/>
        </p:nvSpPr>
        <p:spPr bwMode="auto">
          <a:xfrm>
            <a:off x="5878513" y="3060700"/>
            <a:ext cx="176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18"/>
          <p:cNvSpPr>
            <a:spLocks noChangeArrowheads="1"/>
          </p:cNvSpPr>
          <p:nvPr/>
        </p:nvSpPr>
        <p:spPr bwMode="auto">
          <a:xfrm>
            <a:off x="5788025" y="2798763"/>
            <a:ext cx="3571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9"/>
          <p:cNvSpPr>
            <a:spLocks noChangeArrowheads="1"/>
          </p:cNvSpPr>
          <p:nvPr/>
        </p:nvSpPr>
        <p:spPr bwMode="auto">
          <a:xfrm>
            <a:off x="6291263" y="2774950"/>
            <a:ext cx="557213" cy="52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20"/>
          <p:cNvSpPr>
            <a:spLocks noChangeArrowheads="1"/>
          </p:cNvSpPr>
          <p:nvPr/>
        </p:nvSpPr>
        <p:spPr bwMode="auto">
          <a:xfrm>
            <a:off x="6292850" y="2776538"/>
            <a:ext cx="555625" cy="5270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1"/>
          <p:cNvSpPr>
            <a:spLocks noChangeShapeType="1"/>
          </p:cNvSpPr>
          <p:nvPr/>
        </p:nvSpPr>
        <p:spPr bwMode="auto">
          <a:xfrm>
            <a:off x="6356350" y="3038475"/>
            <a:ext cx="387350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2"/>
          <p:cNvSpPr>
            <a:spLocks noChangeArrowheads="1"/>
          </p:cNvSpPr>
          <p:nvPr/>
        </p:nvSpPr>
        <p:spPr bwMode="auto">
          <a:xfrm>
            <a:off x="6743700" y="2916238"/>
            <a:ext cx="176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23"/>
          <p:cNvSpPr>
            <a:spLocks noChangeArrowheads="1"/>
          </p:cNvSpPr>
          <p:nvPr/>
        </p:nvSpPr>
        <p:spPr bwMode="auto">
          <a:xfrm>
            <a:off x="6505575" y="3060700"/>
            <a:ext cx="1762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24"/>
          <p:cNvSpPr>
            <a:spLocks noChangeArrowheads="1"/>
          </p:cNvSpPr>
          <p:nvPr/>
        </p:nvSpPr>
        <p:spPr bwMode="auto">
          <a:xfrm>
            <a:off x="6402388" y="2798763"/>
            <a:ext cx="4079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jXm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25"/>
          <p:cNvSpPr>
            <a:spLocks noChangeArrowheads="1"/>
          </p:cNvSpPr>
          <p:nvPr/>
        </p:nvSpPr>
        <p:spPr bwMode="auto">
          <a:xfrm>
            <a:off x="3814763" y="2449513"/>
            <a:ext cx="252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26"/>
          <p:cNvSpPr>
            <a:spLocks noChangeArrowheads="1"/>
          </p:cNvSpPr>
          <p:nvPr/>
        </p:nvSpPr>
        <p:spPr bwMode="auto">
          <a:xfrm>
            <a:off x="3814763" y="3317875"/>
            <a:ext cx="265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232"/>
          <p:cNvSpPr>
            <a:spLocks noChangeArrowheads="1"/>
          </p:cNvSpPr>
          <p:nvPr/>
        </p:nvSpPr>
        <p:spPr bwMode="auto">
          <a:xfrm>
            <a:off x="3776663" y="4006850"/>
            <a:ext cx="16033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•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233"/>
          <p:cNvSpPr>
            <a:spLocks noChangeArrowheads="1"/>
          </p:cNvSpPr>
          <p:nvPr/>
        </p:nvSpPr>
        <p:spPr bwMode="auto">
          <a:xfrm>
            <a:off x="3890963" y="4000500"/>
            <a:ext cx="4071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Convert side 1 impedances from delta to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234"/>
          <p:cNvSpPr>
            <a:spLocks noChangeArrowheads="1"/>
          </p:cNvSpPr>
          <p:nvPr/>
        </p:nvSpPr>
        <p:spPr bwMode="auto">
          <a:xfrm>
            <a:off x="3890963" y="4243388"/>
            <a:ext cx="15430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equivalent wye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235"/>
          <p:cNvSpPr>
            <a:spLocks noChangeArrowheads="1"/>
          </p:cNvSpPr>
          <p:nvPr/>
        </p:nvSpPr>
        <p:spPr bwMode="auto">
          <a:xfrm>
            <a:off x="3776663" y="4616450"/>
            <a:ext cx="16033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•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236"/>
          <p:cNvSpPr>
            <a:spLocks noChangeArrowheads="1"/>
          </p:cNvSpPr>
          <p:nvPr/>
        </p:nvSpPr>
        <p:spPr bwMode="auto">
          <a:xfrm>
            <a:off x="3890963" y="4610100"/>
            <a:ext cx="37909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Then reflect to side 2 using individual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237"/>
          <p:cNvSpPr>
            <a:spLocks noChangeArrowheads="1"/>
          </p:cNvSpPr>
          <p:nvPr/>
        </p:nvSpPr>
        <p:spPr bwMode="auto">
          <a:xfrm>
            <a:off x="3890963" y="4852988"/>
            <a:ext cx="29464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transformer turns ratio N1:N2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Text Box 13"/>
          <p:cNvSpPr txBox="1">
            <a:spLocks noChangeArrowheads="1"/>
          </p:cNvSpPr>
          <p:nvPr/>
        </p:nvSpPr>
        <p:spPr bwMode="auto">
          <a:xfrm>
            <a:off x="342901" y="685800"/>
            <a:ext cx="81010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For Modeling a </a:t>
            </a:r>
            <a:r>
              <a:rPr lang="en-US" altLang="en-US" b="1" dirty="0" smtClean="0">
                <a:solidFill>
                  <a:srgbClr val="FF0000"/>
                </a:solidFill>
              </a:rPr>
              <a:t>Delta-Delta</a:t>
            </a:r>
            <a:r>
              <a:rPr lang="en-US" altLang="en-US" b="1" dirty="0" smtClean="0"/>
              <a:t> Connection, </a:t>
            </a:r>
            <a:r>
              <a:rPr lang="en-US" altLang="en-US" b="1" dirty="0"/>
              <a:t>Convert the Transformer to Equivalent Wye-Wye</a:t>
            </a:r>
          </a:p>
        </p:txBody>
      </p:sp>
      <p:sp>
        <p:nvSpPr>
          <p:cNvPr id="242" name="Rectangle 204"/>
          <p:cNvSpPr>
            <a:spLocks noChangeArrowheads="1"/>
          </p:cNvSpPr>
          <p:nvPr/>
        </p:nvSpPr>
        <p:spPr bwMode="auto">
          <a:xfrm>
            <a:off x="4324349" y="1915456"/>
            <a:ext cx="36814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600" b="1" dirty="0" smtClean="0">
                <a:solidFill>
                  <a:srgbClr val="000000"/>
                </a:solidFill>
              </a:rPr>
              <a:t>Wye-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Equivalent One-</a:t>
            </a:r>
            <a:r>
              <a:rPr lang="en-US" altLang="en-US" sz="1600" b="1" dirty="0" smtClean="0">
                <a:solidFill>
                  <a:srgbClr val="000000"/>
                </a:solidFill>
              </a:rPr>
              <a:t>Line Model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60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3.  Transformer </a:t>
            </a:r>
            <a:r>
              <a:rPr lang="en-US" b="1" dirty="0">
                <a:solidFill>
                  <a:srgbClr val="000099"/>
                </a:solidFill>
              </a:rPr>
              <a:t>Models, cont.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Mack Grady, TAMU Relay Conference Tutorial, Topic 3, March 31,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1F70-DF94-418C-B939-3E327BB3B895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358775" y="1720849"/>
            <a:ext cx="8328025" cy="4497388"/>
            <a:chOff x="24" y="1089"/>
            <a:chExt cx="5246" cy="2833"/>
          </a:xfrm>
        </p:grpSpPr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24" y="1089"/>
              <a:ext cx="5246" cy="2681"/>
              <a:chOff x="24" y="1089"/>
              <a:chExt cx="5246" cy="2681"/>
            </a:xfrm>
          </p:grpSpPr>
          <p:sp>
            <p:nvSpPr>
              <p:cNvPr id="7202" name="Rectangle 7"/>
              <p:cNvSpPr>
                <a:spLocks noChangeArrowheads="1"/>
              </p:cNvSpPr>
              <p:nvPr/>
            </p:nvSpPr>
            <p:spPr bwMode="auto">
              <a:xfrm>
                <a:off x="824" y="3551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lang="el-GR" altLang="en-US" sz="2000" b="1" dirty="0">
                    <a:solidFill>
                      <a:srgbClr val="FF0000"/>
                    </a:solidFill>
                  </a:rPr>
                  <a:t>Δ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03" name="Rectangle 8"/>
              <p:cNvSpPr>
                <a:spLocks noChangeArrowheads="1"/>
              </p:cNvSpPr>
              <p:nvPr/>
            </p:nvSpPr>
            <p:spPr bwMode="auto">
              <a:xfrm>
                <a:off x="984" y="3551"/>
                <a:ext cx="130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04" name="Rectangle 9"/>
              <p:cNvSpPr>
                <a:spLocks noChangeArrowheads="1"/>
              </p:cNvSpPr>
              <p:nvPr/>
            </p:nvSpPr>
            <p:spPr bwMode="auto">
              <a:xfrm>
                <a:off x="1078" y="3551"/>
                <a:ext cx="183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13" name="Rectangle 18"/>
              <p:cNvSpPr>
                <a:spLocks noChangeArrowheads="1"/>
              </p:cNvSpPr>
              <p:nvPr/>
            </p:nvSpPr>
            <p:spPr bwMode="auto">
              <a:xfrm>
                <a:off x="866" y="1722"/>
                <a:ext cx="32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N1:N2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14" name="Rectangle 19"/>
              <p:cNvSpPr>
                <a:spLocks noChangeArrowheads="1"/>
              </p:cNvSpPr>
              <p:nvPr/>
            </p:nvSpPr>
            <p:spPr bwMode="auto">
              <a:xfrm>
                <a:off x="866" y="2544"/>
                <a:ext cx="32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N1:N2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15" name="Rectangle 20"/>
              <p:cNvSpPr>
                <a:spLocks noChangeArrowheads="1"/>
              </p:cNvSpPr>
              <p:nvPr/>
            </p:nvSpPr>
            <p:spPr bwMode="auto">
              <a:xfrm>
                <a:off x="866" y="3367"/>
                <a:ext cx="32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N1:N2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16" name="Line 21"/>
              <p:cNvSpPr>
                <a:spLocks noChangeShapeType="1"/>
              </p:cNvSpPr>
              <p:nvPr/>
            </p:nvSpPr>
            <p:spPr bwMode="auto">
              <a:xfrm flipV="1">
                <a:off x="557" y="1547"/>
                <a:ext cx="0" cy="654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7" name="Line 22"/>
              <p:cNvSpPr>
                <a:spLocks noChangeShapeType="1"/>
              </p:cNvSpPr>
              <p:nvPr/>
            </p:nvSpPr>
            <p:spPr bwMode="auto">
              <a:xfrm flipV="1">
                <a:off x="557" y="2369"/>
                <a:ext cx="0" cy="654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8" name="Line 23"/>
              <p:cNvSpPr>
                <a:spLocks noChangeShapeType="1"/>
              </p:cNvSpPr>
              <p:nvPr/>
            </p:nvSpPr>
            <p:spPr bwMode="auto">
              <a:xfrm>
                <a:off x="339" y="3192"/>
                <a:ext cx="242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9" name="Oval 24"/>
              <p:cNvSpPr>
                <a:spLocks noChangeArrowheads="1"/>
              </p:cNvSpPr>
              <p:nvPr/>
            </p:nvSpPr>
            <p:spPr bwMode="auto">
              <a:xfrm>
                <a:off x="243" y="2152"/>
                <a:ext cx="169" cy="97"/>
              </a:xfrm>
              <a:prstGeom prst="ellips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0" name="Rectangle 25"/>
              <p:cNvSpPr>
                <a:spLocks noChangeArrowheads="1"/>
              </p:cNvSpPr>
              <p:nvPr/>
            </p:nvSpPr>
            <p:spPr bwMode="auto">
              <a:xfrm>
                <a:off x="339" y="2128"/>
                <a:ext cx="96" cy="1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1" name="Oval 26"/>
              <p:cNvSpPr>
                <a:spLocks noChangeArrowheads="1"/>
              </p:cNvSpPr>
              <p:nvPr/>
            </p:nvSpPr>
            <p:spPr bwMode="auto">
              <a:xfrm>
                <a:off x="243" y="2974"/>
                <a:ext cx="169" cy="97"/>
              </a:xfrm>
              <a:prstGeom prst="ellips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2" name="Rectangle 27"/>
              <p:cNvSpPr>
                <a:spLocks noChangeArrowheads="1"/>
              </p:cNvSpPr>
              <p:nvPr/>
            </p:nvSpPr>
            <p:spPr bwMode="auto">
              <a:xfrm>
                <a:off x="339" y="2950"/>
                <a:ext cx="96" cy="1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3" name="Line 28"/>
              <p:cNvSpPr>
                <a:spLocks noChangeShapeType="1"/>
              </p:cNvSpPr>
              <p:nvPr/>
            </p:nvSpPr>
            <p:spPr bwMode="auto">
              <a:xfrm flipV="1">
                <a:off x="339" y="2249"/>
                <a:ext cx="0" cy="726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4" name="Line 29"/>
              <p:cNvSpPr>
                <a:spLocks noChangeShapeType="1"/>
              </p:cNvSpPr>
              <p:nvPr/>
            </p:nvSpPr>
            <p:spPr bwMode="auto">
              <a:xfrm flipV="1">
                <a:off x="339" y="1379"/>
                <a:ext cx="1" cy="773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5" name="Line 30"/>
              <p:cNvSpPr>
                <a:spLocks noChangeShapeType="1"/>
              </p:cNvSpPr>
              <p:nvPr/>
            </p:nvSpPr>
            <p:spPr bwMode="auto">
              <a:xfrm flipV="1">
                <a:off x="339" y="3071"/>
                <a:ext cx="0" cy="121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6" name="Line 31"/>
              <p:cNvSpPr>
                <a:spLocks noChangeShapeType="1"/>
              </p:cNvSpPr>
              <p:nvPr/>
            </p:nvSpPr>
            <p:spPr bwMode="auto">
              <a:xfrm flipV="1">
                <a:off x="24" y="1378"/>
                <a:ext cx="533" cy="1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7" name="Line 32"/>
              <p:cNvSpPr>
                <a:spLocks noChangeShapeType="1"/>
              </p:cNvSpPr>
              <p:nvPr/>
            </p:nvSpPr>
            <p:spPr bwMode="auto">
              <a:xfrm flipV="1">
                <a:off x="24" y="3023"/>
                <a:ext cx="533" cy="1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8" name="Line 33"/>
              <p:cNvSpPr>
                <a:spLocks noChangeShapeType="1"/>
              </p:cNvSpPr>
              <p:nvPr/>
            </p:nvSpPr>
            <p:spPr bwMode="auto">
              <a:xfrm flipV="1">
                <a:off x="48" y="2200"/>
                <a:ext cx="533" cy="1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9" name="Freeform 34"/>
              <p:cNvSpPr>
                <a:spLocks/>
              </p:cNvSpPr>
              <p:nvPr/>
            </p:nvSpPr>
            <p:spPr bwMode="auto">
              <a:xfrm>
                <a:off x="777" y="1274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0" name="Freeform 35"/>
              <p:cNvSpPr>
                <a:spLocks/>
              </p:cNvSpPr>
              <p:nvPr/>
            </p:nvSpPr>
            <p:spPr bwMode="auto">
              <a:xfrm>
                <a:off x="777" y="1274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1" name="Rectangle 36"/>
              <p:cNvSpPr>
                <a:spLocks noChangeArrowheads="1"/>
              </p:cNvSpPr>
              <p:nvPr/>
            </p:nvSpPr>
            <p:spPr bwMode="auto">
              <a:xfrm>
                <a:off x="907" y="1259"/>
                <a:ext cx="203" cy="353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2" name="Rectangle 37"/>
              <p:cNvSpPr>
                <a:spLocks noChangeArrowheads="1"/>
              </p:cNvSpPr>
              <p:nvPr/>
            </p:nvSpPr>
            <p:spPr bwMode="auto">
              <a:xfrm>
                <a:off x="815" y="1173"/>
                <a:ext cx="387" cy="523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3" name="Line 38"/>
              <p:cNvSpPr>
                <a:spLocks noChangeShapeType="1"/>
              </p:cNvSpPr>
              <p:nvPr/>
            </p:nvSpPr>
            <p:spPr bwMode="auto">
              <a:xfrm>
                <a:off x="981" y="1258"/>
                <a:ext cx="1" cy="269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4" name="Line 39"/>
              <p:cNvSpPr>
                <a:spLocks noChangeShapeType="1"/>
              </p:cNvSpPr>
              <p:nvPr/>
            </p:nvSpPr>
            <p:spPr bwMode="auto">
              <a:xfrm flipV="1">
                <a:off x="907" y="1527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5" name="Line 40"/>
              <p:cNvSpPr>
                <a:spLocks noChangeShapeType="1"/>
              </p:cNvSpPr>
              <p:nvPr/>
            </p:nvSpPr>
            <p:spPr bwMode="auto">
              <a:xfrm>
                <a:off x="980" y="1529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6" name="Line 41"/>
              <p:cNvSpPr>
                <a:spLocks noChangeShapeType="1"/>
              </p:cNvSpPr>
              <p:nvPr/>
            </p:nvSpPr>
            <p:spPr bwMode="auto">
              <a:xfrm flipV="1">
                <a:off x="815" y="1089"/>
                <a:ext cx="74" cy="8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7" name="Line 42"/>
              <p:cNvSpPr>
                <a:spLocks noChangeShapeType="1"/>
              </p:cNvSpPr>
              <p:nvPr/>
            </p:nvSpPr>
            <p:spPr bwMode="auto">
              <a:xfrm flipV="1">
                <a:off x="1202" y="1089"/>
                <a:ext cx="74" cy="8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8" name="Line 43"/>
              <p:cNvSpPr>
                <a:spLocks noChangeShapeType="1"/>
              </p:cNvSpPr>
              <p:nvPr/>
            </p:nvSpPr>
            <p:spPr bwMode="auto">
              <a:xfrm>
                <a:off x="888" y="1091"/>
                <a:ext cx="388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9" name="Line 44"/>
              <p:cNvSpPr>
                <a:spLocks noChangeShapeType="1"/>
              </p:cNvSpPr>
              <p:nvPr/>
            </p:nvSpPr>
            <p:spPr bwMode="auto">
              <a:xfrm flipV="1">
                <a:off x="1202" y="1612"/>
                <a:ext cx="74" cy="8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0" name="Line 45"/>
              <p:cNvSpPr>
                <a:spLocks noChangeShapeType="1"/>
              </p:cNvSpPr>
              <p:nvPr/>
            </p:nvSpPr>
            <p:spPr bwMode="auto">
              <a:xfrm>
                <a:off x="1276" y="1091"/>
                <a:ext cx="0" cy="523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1" name="Rectangle 46"/>
              <p:cNvSpPr>
                <a:spLocks noChangeArrowheads="1"/>
              </p:cNvSpPr>
              <p:nvPr/>
            </p:nvSpPr>
            <p:spPr bwMode="auto">
              <a:xfrm>
                <a:off x="778" y="1342"/>
                <a:ext cx="147" cy="219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2" name="Rectangle 47"/>
              <p:cNvSpPr>
                <a:spLocks noChangeArrowheads="1"/>
              </p:cNvSpPr>
              <p:nvPr/>
            </p:nvSpPr>
            <p:spPr bwMode="auto">
              <a:xfrm>
                <a:off x="778" y="1342"/>
                <a:ext cx="147" cy="21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3" name="Freeform 48"/>
              <p:cNvSpPr>
                <a:spLocks/>
              </p:cNvSpPr>
              <p:nvPr/>
            </p:nvSpPr>
            <p:spPr bwMode="auto">
              <a:xfrm>
                <a:off x="925" y="1257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2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2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4" name="Freeform 49"/>
              <p:cNvSpPr>
                <a:spLocks/>
              </p:cNvSpPr>
              <p:nvPr/>
            </p:nvSpPr>
            <p:spPr bwMode="auto">
              <a:xfrm>
                <a:off x="925" y="1257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2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2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5" name="Freeform 50"/>
              <p:cNvSpPr>
                <a:spLocks/>
              </p:cNvSpPr>
              <p:nvPr/>
            </p:nvSpPr>
            <p:spPr bwMode="auto">
              <a:xfrm>
                <a:off x="1071" y="1257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6" name="Freeform 51"/>
              <p:cNvSpPr>
                <a:spLocks/>
              </p:cNvSpPr>
              <p:nvPr/>
            </p:nvSpPr>
            <p:spPr bwMode="auto">
              <a:xfrm>
                <a:off x="1071" y="1257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3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7" name="Rectangle 52"/>
              <p:cNvSpPr>
                <a:spLocks noChangeArrowheads="1"/>
              </p:cNvSpPr>
              <p:nvPr/>
            </p:nvSpPr>
            <p:spPr bwMode="auto">
              <a:xfrm>
                <a:off x="1073" y="1324"/>
                <a:ext cx="147" cy="220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8" name="Rectangle 53"/>
              <p:cNvSpPr>
                <a:spLocks noChangeArrowheads="1"/>
              </p:cNvSpPr>
              <p:nvPr/>
            </p:nvSpPr>
            <p:spPr bwMode="auto">
              <a:xfrm>
                <a:off x="1073" y="1324"/>
                <a:ext cx="147" cy="22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9" name="Freeform 54"/>
              <p:cNvSpPr>
                <a:spLocks/>
              </p:cNvSpPr>
              <p:nvPr/>
            </p:nvSpPr>
            <p:spPr bwMode="auto">
              <a:xfrm>
                <a:off x="1219" y="1240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0" name="Freeform 55"/>
              <p:cNvSpPr>
                <a:spLocks/>
              </p:cNvSpPr>
              <p:nvPr/>
            </p:nvSpPr>
            <p:spPr bwMode="auto">
              <a:xfrm>
                <a:off x="1219" y="1240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1" name="Line 56"/>
              <p:cNvSpPr>
                <a:spLocks noChangeShapeType="1"/>
              </p:cNvSpPr>
              <p:nvPr/>
            </p:nvSpPr>
            <p:spPr bwMode="auto">
              <a:xfrm>
                <a:off x="557" y="1376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2" name="Line 57"/>
              <p:cNvSpPr>
                <a:spLocks noChangeShapeType="1"/>
              </p:cNvSpPr>
              <p:nvPr/>
            </p:nvSpPr>
            <p:spPr bwMode="auto">
              <a:xfrm>
                <a:off x="557" y="1545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3" name="Line 58"/>
              <p:cNvSpPr>
                <a:spLocks noChangeShapeType="1"/>
              </p:cNvSpPr>
              <p:nvPr/>
            </p:nvSpPr>
            <p:spPr bwMode="auto">
              <a:xfrm>
                <a:off x="1219" y="1342"/>
                <a:ext cx="222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4" name="Line 59"/>
              <p:cNvSpPr>
                <a:spLocks noChangeShapeType="1"/>
              </p:cNvSpPr>
              <p:nvPr/>
            </p:nvSpPr>
            <p:spPr bwMode="auto">
              <a:xfrm>
                <a:off x="1219" y="1511"/>
                <a:ext cx="222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5" name="Oval 60"/>
              <p:cNvSpPr>
                <a:spLocks noChangeArrowheads="1"/>
              </p:cNvSpPr>
              <p:nvPr/>
            </p:nvSpPr>
            <p:spPr bwMode="auto">
              <a:xfrm>
                <a:off x="557" y="1359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6" name="Oval 61"/>
              <p:cNvSpPr>
                <a:spLocks noChangeArrowheads="1"/>
              </p:cNvSpPr>
              <p:nvPr/>
            </p:nvSpPr>
            <p:spPr bwMode="auto">
              <a:xfrm>
                <a:off x="557" y="1359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7" name="Oval 62"/>
              <p:cNvSpPr>
                <a:spLocks noChangeArrowheads="1"/>
              </p:cNvSpPr>
              <p:nvPr/>
            </p:nvSpPr>
            <p:spPr bwMode="auto">
              <a:xfrm>
                <a:off x="557" y="1359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8" name="Oval 63"/>
              <p:cNvSpPr>
                <a:spLocks noChangeArrowheads="1"/>
              </p:cNvSpPr>
              <p:nvPr/>
            </p:nvSpPr>
            <p:spPr bwMode="auto">
              <a:xfrm>
                <a:off x="557" y="1528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9" name="Oval 64"/>
              <p:cNvSpPr>
                <a:spLocks noChangeArrowheads="1"/>
              </p:cNvSpPr>
              <p:nvPr/>
            </p:nvSpPr>
            <p:spPr bwMode="auto">
              <a:xfrm>
                <a:off x="557" y="1528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0" name="Oval 65"/>
              <p:cNvSpPr>
                <a:spLocks noChangeArrowheads="1"/>
              </p:cNvSpPr>
              <p:nvPr/>
            </p:nvSpPr>
            <p:spPr bwMode="auto">
              <a:xfrm>
                <a:off x="557" y="1528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1" name="Oval 66"/>
              <p:cNvSpPr>
                <a:spLocks noChangeArrowheads="1"/>
              </p:cNvSpPr>
              <p:nvPr/>
            </p:nvSpPr>
            <p:spPr bwMode="auto">
              <a:xfrm>
                <a:off x="1423" y="1325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2" name="Oval 67"/>
              <p:cNvSpPr>
                <a:spLocks noChangeArrowheads="1"/>
              </p:cNvSpPr>
              <p:nvPr/>
            </p:nvSpPr>
            <p:spPr bwMode="auto">
              <a:xfrm>
                <a:off x="1423" y="1325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3" name="Oval 68"/>
              <p:cNvSpPr>
                <a:spLocks noChangeArrowheads="1"/>
              </p:cNvSpPr>
              <p:nvPr/>
            </p:nvSpPr>
            <p:spPr bwMode="auto">
              <a:xfrm>
                <a:off x="1423" y="1325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4" name="Oval 69"/>
              <p:cNvSpPr>
                <a:spLocks noChangeArrowheads="1"/>
              </p:cNvSpPr>
              <p:nvPr/>
            </p:nvSpPr>
            <p:spPr bwMode="auto">
              <a:xfrm>
                <a:off x="1423" y="1494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5" name="Oval 70"/>
              <p:cNvSpPr>
                <a:spLocks noChangeArrowheads="1"/>
              </p:cNvSpPr>
              <p:nvPr/>
            </p:nvSpPr>
            <p:spPr bwMode="auto">
              <a:xfrm>
                <a:off x="1423" y="1494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6" name="Oval 71"/>
              <p:cNvSpPr>
                <a:spLocks noChangeArrowheads="1"/>
              </p:cNvSpPr>
              <p:nvPr/>
            </p:nvSpPr>
            <p:spPr bwMode="auto">
              <a:xfrm>
                <a:off x="1423" y="1494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7" name="Line 72"/>
              <p:cNvSpPr>
                <a:spLocks noChangeShapeType="1"/>
              </p:cNvSpPr>
              <p:nvPr/>
            </p:nvSpPr>
            <p:spPr bwMode="auto">
              <a:xfrm>
                <a:off x="1452" y="1334"/>
                <a:ext cx="363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8" name="Line 73"/>
              <p:cNvSpPr>
                <a:spLocks noChangeShapeType="1"/>
              </p:cNvSpPr>
              <p:nvPr/>
            </p:nvSpPr>
            <p:spPr bwMode="auto">
              <a:xfrm flipH="1">
                <a:off x="1428" y="3149"/>
                <a:ext cx="121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9" name="Line 74"/>
              <p:cNvSpPr>
                <a:spLocks noChangeShapeType="1"/>
              </p:cNvSpPr>
              <p:nvPr/>
            </p:nvSpPr>
            <p:spPr bwMode="auto">
              <a:xfrm>
                <a:off x="1549" y="3149"/>
                <a:ext cx="0" cy="121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0" name="Line 75"/>
              <p:cNvSpPr>
                <a:spLocks noChangeShapeType="1"/>
              </p:cNvSpPr>
              <p:nvPr/>
            </p:nvSpPr>
            <p:spPr bwMode="auto">
              <a:xfrm flipH="1">
                <a:off x="1476" y="3270"/>
                <a:ext cx="145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" name="Line 76"/>
              <p:cNvSpPr>
                <a:spLocks noChangeShapeType="1"/>
              </p:cNvSpPr>
              <p:nvPr/>
            </p:nvSpPr>
            <p:spPr bwMode="auto">
              <a:xfrm flipH="1">
                <a:off x="1500" y="3319"/>
                <a:ext cx="97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2" name="Line 77"/>
              <p:cNvSpPr>
                <a:spLocks noChangeShapeType="1"/>
              </p:cNvSpPr>
              <p:nvPr/>
            </p:nvSpPr>
            <p:spPr bwMode="auto">
              <a:xfrm flipH="1">
                <a:off x="1524" y="3367"/>
                <a:ext cx="49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3" name="Line 78"/>
              <p:cNvSpPr>
                <a:spLocks noChangeShapeType="1"/>
              </p:cNvSpPr>
              <p:nvPr/>
            </p:nvSpPr>
            <p:spPr bwMode="auto">
              <a:xfrm flipH="1">
                <a:off x="1452" y="1503"/>
                <a:ext cx="96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4" name="Oval 79"/>
              <p:cNvSpPr>
                <a:spLocks noChangeArrowheads="1"/>
              </p:cNvSpPr>
              <p:nvPr/>
            </p:nvSpPr>
            <p:spPr bwMode="auto">
              <a:xfrm>
                <a:off x="1476" y="2108"/>
                <a:ext cx="169" cy="97"/>
              </a:xfrm>
              <a:prstGeom prst="ellips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5" name="Rectangle 80"/>
              <p:cNvSpPr>
                <a:spLocks noChangeArrowheads="1"/>
              </p:cNvSpPr>
              <p:nvPr/>
            </p:nvSpPr>
            <p:spPr bwMode="auto">
              <a:xfrm>
                <a:off x="1451" y="2084"/>
                <a:ext cx="96" cy="1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6" name="Oval 81"/>
              <p:cNvSpPr>
                <a:spLocks noChangeArrowheads="1"/>
              </p:cNvSpPr>
              <p:nvPr/>
            </p:nvSpPr>
            <p:spPr bwMode="auto">
              <a:xfrm>
                <a:off x="1476" y="2930"/>
                <a:ext cx="169" cy="97"/>
              </a:xfrm>
              <a:prstGeom prst="ellips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7" name="Rectangle 82"/>
              <p:cNvSpPr>
                <a:spLocks noChangeArrowheads="1"/>
              </p:cNvSpPr>
              <p:nvPr/>
            </p:nvSpPr>
            <p:spPr bwMode="auto">
              <a:xfrm>
                <a:off x="1451" y="2905"/>
                <a:ext cx="96" cy="1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8" name="Line 83"/>
              <p:cNvSpPr>
                <a:spLocks noChangeShapeType="1"/>
              </p:cNvSpPr>
              <p:nvPr/>
            </p:nvSpPr>
            <p:spPr bwMode="auto">
              <a:xfrm flipV="1">
                <a:off x="1549" y="2206"/>
                <a:ext cx="0" cy="725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9" name="Line 84"/>
              <p:cNvSpPr>
                <a:spLocks noChangeShapeType="1"/>
              </p:cNvSpPr>
              <p:nvPr/>
            </p:nvSpPr>
            <p:spPr bwMode="auto">
              <a:xfrm flipV="1">
                <a:off x="1549" y="1504"/>
                <a:ext cx="0" cy="604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0" name="Line 85"/>
              <p:cNvSpPr>
                <a:spLocks noChangeShapeType="1"/>
              </p:cNvSpPr>
              <p:nvPr/>
            </p:nvSpPr>
            <p:spPr bwMode="auto">
              <a:xfrm flipV="1">
                <a:off x="1549" y="3029"/>
                <a:ext cx="0" cy="169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" name="Line 86"/>
              <p:cNvSpPr>
                <a:spLocks noChangeShapeType="1"/>
              </p:cNvSpPr>
              <p:nvPr/>
            </p:nvSpPr>
            <p:spPr bwMode="auto">
              <a:xfrm flipH="1">
                <a:off x="1428" y="2325"/>
                <a:ext cx="121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2" name="Line 87"/>
              <p:cNvSpPr>
                <a:spLocks noChangeShapeType="1"/>
              </p:cNvSpPr>
              <p:nvPr/>
            </p:nvSpPr>
            <p:spPr bwMode="auto">
              <a:xfrm>
                <a:off x="1452" y="2156"/>
                <a:ext cx="363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3" name="Line 88"/>
              <p:cNvSpPr>
                <a:spLocks noChangeShapeType="1"/>
              </p:cNvSpPr>
              <p:nvPr/>
            </p:nvSpPr>
            <p:spPr bwMode="auto">
              <a:xfrm>
                <a:off x="1452" y="2979"/>
                <a:ext cx="363" cy="0"/>
              </a:xfrm>
              <a:prstGeom prst="line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4" name="Freeform 89"/>
              <p:cNvSpPr>
                <a:spLocks/>
              </p:cNvSpPr>
              <p:nvPr/>
            </p:nvSpPr>
            <p:spPr bwMode="auto">
              <a:xfrm>
                <a:off x="777" y="2096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5" name="Freeform 90"/>
              <p:cNvSpPr>
                <a:spLocks/>
              </p:cNvSpPr>
              <p:nvPr/>
            </p:nvSpPr>
            <p:spPr bwMode="auto">
              <a:xfrm>
                <a:off x="777" y="2096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6" name="Rectangle 91"/>
              <p:cNvSpPr>
                <a:spLocks noChangeArrowheads="1"/>
              </p:cNvSpPr>
              <p:nvPr/>
            </p:nvSpPr>
            <p:spPr bwMode="auto">
              <a:xfrm>
                <a:off x="907" y="2081"/>
                <a:ext cx="203" cy="353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7" name="Rectangle 92"/>
              <p:cNvSpPr>
                <a:spLocks noChangeArrowheads="1"/>
              </p:cNvSpPr>
              <p:nvPr/>
            </p:nvSpPr>
            <p:spPr bwMode="auto">
              <a:xfrm>
                <a:off x="815" y="1995"/>
                <a:ext cx="387" cy="523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8" name="Line 93"/>
              <p:cNvSpPr>
                <a:spLocks noChangeShapeType="1"/>
              </p:cNvSpPr>
              <p:nvPr/>
            </p:nvSpPr>
            <p:spPr bwMode="auto">
              <a:xfrm>
                <a:off x="981" y="2079"/>
                <a:ext cx="1" cy="27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9" name="Line 94"/>
              <p:cNvSpPr>
                <a:spLocks noChangeShapeType="1"/>
              </p:cNvSpPr>
              <p:nvPr/>
            </p:nvSpPr>
            <p:spPr bwMode="auto">
              <a:xfrm flipV="1">
                <a:off x="907" y="2349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0" name="Line 95"/>
              <p:cNvSpPr>
                <a:spLocks noChangeShapeType="1"/>
              </p:cNvSpPr>
              <p:nvPr/>
            </p:nvSpPr>
            <p:spPr bwMode="auto">
              <a:xfrm>
                <a:off x="980" y="2351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1" name="Line 96"/>
              <p:cNvSpPr>
                <a:spLocks noChangeShapeType="1"/>
              </p:cNvSpPr>
              <p:nvPr/>
            </p:nvSpPr>
            <p:spPr bwMode="auto">
              <a:xfrm flipV="1">
                <a:off x="815" y="1910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2" name="Line 97"/>
              <p:cNvSpPr>
                <a:spLocks noChangeShapeType="1"/>
              </p:cNvSpPr>
              <p:nvPr/>
            </p:nvSpPr>
            <p:spPr bwMode="auto">
              <a:xfrm flipV="1">
                <a:off x="1202" y="1910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3" name="Line 98"/>
              <p:cNvSpPr>
                <a:spLocks noChangeShapeType="1"/>
              </p:cNvSpPr>
              <p:nvPr/>
            </p:nvSpPr>
            <p:spPr bwMode="auto">
              <a:xfrm>
                <a:off x="888" y="1912"/>
                <a:ext cx="388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4" name="Line 99"/>
              <p:cNvSpPr>
                <a:spLocks noChangeShapeType="1"/>
              </p:cNvSpPr>
              <p:nvPr/>
            </p:nvSpPr>
            <p:spPr bwMode="auto">
              <a:xfrm flipV="1">
                <a:off x="1202" y="2434"/>
                <a:ext cx="74" cy="8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5" name="Line 100"/>
              <p:cNvSpPr>
                <a:spLocks noChangeShapeType="1"/>
              </p:cNvSpPr>
              <p:nvPr/>
            </p:nvSpPr>
            <p:spPr bwMode="auto">
              <a:xfrm>
                <a:off x="1276" y="1912"/>
                <a:ext cx="0" cy="523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6" name="Rectangle 101"/>
              <p:cNvSpPr>
                <a:spLocks noChangeArrowheads="1"/>
              </p:cNvSpPr>
              <p:nvPr/>
            </p:nvSpPr>
            <p:spPr bwMode="auto">
              <a:xfrm>
                <a:off x="778" y="2163"/>
                <a:ext cx="147" cy="220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7" name="Rectangle 102"/>
              <p:cNvSpPr>
                <a:spLocks noChangeArrowheads="1"/>
              </p:cNvSpPr>
              <p:nvPr/>
            </p:nvSpPr>
            <p:spPr bwMode="auto">
              <a:xfrm>
                <a:off x="778" y="2163"/>
                <a:ext cx="147" cy="22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8" name="Freeform 103"/>
              <p:cNvSpPr>
                <a:spLocks/>
              </p:cNvSpPr>
              <p:nvPr/>
            </p:nvSpPr>
            <p:spPr bwMode="auto">
              <a:xfrm>
                <a:off x="925" y="2079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3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3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9" name="Freeform 104"/>
              <p:cNvSpPr>
                <a:spLocks/>
              </p:cNvSpPr>
              <p:nvPr/>
            </p:nvSpPr>
            <p:spPr bwMode="auto">
              <a:xfrm>
                <a:off x="925" y="2079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3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3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0" name="Freeform 105"/>
              <p:cNvSpPr>
                <a:spLocks/>
              </p:cNvSpPr>
              <p:nvPr/>
            </p:nvSpPr>
            <p:spPr bwMode="auto">
              <a:xfrm>
                <a:off x="1071" y="2079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1" name="Freeform 106"/>
              <p:cNvSpPr>
                <a:spLocks/>
              </p:cNvSpPr>
              <p:nvPr/>
            </p:nvSpPr>
            <p:spPr bwMode="auto">
              <a:xfrm>
                <a:off x="1071" y="2079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3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2" name="Rectangle 107"/>
              <p:cNvSpPr>
                <a:spLocks noChangeArrowheads="1"/>
              </p:cNvSpPr>
              <p:nvPr/>
            </p:nvSpPr>
            <p:spPr bwMode="auto">
              <a:xfrm>
                <a:off x="1073" y="2146"/>
                <a:ext cx="147" cy="220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3" name="Rectangle 108"/>
              <p:cNvSpPr>
                <a:spLocks noChangeArrowheads="1"/>
              </p:cNvSpPr>
              <p:nvPr/>
            </p:nvSpPr>
            <p:spPr bwMode="auto">
              <a:xfrm>
                <a:off x="1073" y="2146"/>
                <a:ext cx="147" cy="22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4" name="Freeform 109"/>
              <p:cNvSpPr>
                <a:spLocks/>
              </p:cNvSpPr>
              <p:nvPr/>
            </p:nvSpPr>
            <p:spPr bwMode="auto">
              <a:xfrm>
                <a:off x="1219" y="2062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5" name="Freeform 110"/>
              <p:cNvSpPr>
                <a:spLocks/>
              </p:cNvSpPr>
              <p:nvPr/>
            </p:nvSpPr>
            <p:spPr bwMode="auto">
              <a:xfrm>
                <a:off x="1219" y="2062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6" name="Line 111"/>
              <p:cNvSpPr>
                <a:spLocks noChangeShapeType="1"/>
              </p:cNvSpPr>
              <p:nvPr/>
            </p:nvSpPr>
            <p:spPr bwMode="auto">
              <a:xfrm>
                <a:off x="557" y="2197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7" name="Line 112"/>
              <p:cNvSpPr>
                <a:spLocks noChangeShapeType="1"/>
              </p:cNvSpPr>
              <p:nvPr/>
            </p:nvSpPr>
            <p:spPr bwMode="auto">
              <a:xfrm>
                <a:off x="557" y="2366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8" name="Line 113"/>
              <p:cNvSpPr>
                <a:spLocks noChangeShapeType="1"/>
              </p:cNvSpPr>
              <p:nvPr/>
            </p:nvSpPr>
            <p:spPr bwMode="auto">
              <a:xfrm>
                <a:off x="1219" y="2164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9" name="Line 114"/>
              <p:cNvSpPr>
                <a:spLocks noChangeShapeType="1"/>
              </p:cNvSpPr>
              <p:nvPr/>
            </p:nvSpPr>
            <p:spPr bwMode="auto">
              <a:xfrm>
                <a:off x="1219" y="2333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0" name="Oval 115"/>
              <p:cNvSpPr>
                <a:spLocks noChangeArrowheads="1"/>
              </p:cNvSpPr>
              <p:nvPr/>
            </p:nvSpPr>
            <p:spPr bwMode="auto">
              <a:xfrm>
                <a:off x="557" y="2181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1" name="Oval 116"/>
              <p:cNvSpPr>
                <a:spLocks noChangeArrowheads="1"/>
              </p:cNvSpPr>
              <p:nvPr/>
            </p:nvSpPr>
            <p:spPr bwMode="auto">
              <a:xfrm>
                <a:off x="557" y="2181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2" name="Oval 117"/>
              <p:cNvSpPr>
                <a:spLocks noChangeArrowheads="1"/>
              </p:cNvSpPr>
              <p:nvPr/>
            </p:nvSpPr>
            <p:spPr bwMode="auto">
              <a:xfrm>
                <a:off x="557" y="2181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3" name="Oval 118"/>
              <p:cNvSpPr>
                <a:spLocks noChangeArrowheads="1"/>
              </p:cNvSpPr>
              <p:nvPr/>
            </p:nvSpPr>
            <p:spPr bwMode="auto">
              <a:xfrm>
                <a:off x="557" y="2350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4" name="Oval 119"/>
              <p:cNvSpPr>
                <a:spLocks noChangeArrowheads="1"/>
              </p:cNvSpPr>
              <p:nvPr/>
            </p:nvSpPr>
            <p:spPr bwMode="auto">
              <a:xfrm>
                <a:off x="557" y="2350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5" name="Oval 120"/>
              <p:cNvSpPr>
                <a:spLocks noChangeArrowheads="1"/>
              </p:cNvSpPr>
              <p:nvPr/>
            </p:nvSpPr>
            <p:spPr bwMode="auto">
              <a:xfrm>
                <a:off x="557" y="2350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6" name="Oval 121"/>
              <p:cNvSpPr>
                <a:spLocks noChangeArrowheads="1"/>
              </p:cNvSpPr>
              <p:nvPr/>
            </p:nvSpPr>
            <p:spPr bwMode="auto">
              <a:xfrm>
                <a:off x="1423" y="2147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7" name="Oval 122"/>
              <p:cNvSpPr>
                <a:spLocks noChangeArrowheads="1"/>
              </p:cNvSpPr>
              <p:nvPr/>
            </p:nvSpPr>
            <p:spPr bwMode="auto">
              <a:xfrm>
                <a:off x="1423" y="2147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8" name="Oval 123"/>
              <p:cNvSpPr>
                <a:spLocks noChangeArrowheads="1"/>
              </p:cNvSpPr>
              <p:nvPr/>
            </p:nvSpPr>
            <p:spPr bwMode="auto">
              <a:xfrm>
                <a:off x="1423" y="2147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9" name="Oval 124"/>
              <p:cNvSpPr>
                <a:spLocks noChangeArrowheads="1"/>
              </p:cNvSpPr>
              <p:nvPr/>
            </p:nvSpPr>
            <p:spPr bwMode="auto">
              <a:xfrm>
                <a:off x="1423" y="2316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0" name="Oval 125"/>
              <p:cNvSpPr>
                <a:spLocks noChangeArrowheads="1"/>
              </p:cNvSpPr>
              <p:nvPr/>
            </p:nvSpPr>
            <p:spPr bwMode="auto">
              <a:xfrm>
                <a:off x="1423" y="2315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1" name="Oval 126"/>
              <p:cNvSpPr>
                <a:spLocks noChangeArrowheads="1"/>
              </p:cNvSpPr>
              <p:nvPr/>
            </p:nvSpPr>
            <p:spPr bwMode="auto">
              <a:xfrm>
                <a:off x="1423" y="2315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2" name="Freeform 127"/>
              <p:cNvSpPr>
                <a:spLocks/>
              </p:cNvSpPr>
              <p:nvPr/>
            </p:nvSpPr>
            <p:spPr bwMode="auto">
              <a:xfrm>
                <a:off x="777" y="2919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3" name="Freeform 128"/>
              <p:cNvSpPr>
                <a:spLocks/>
              </p:cNvSpPr>
              <p:nvPr/>
            </p:nvSpPr>
            <p:spPr bwMode="auto">
              <a:xfrm>
                <a:off x="777" y="2919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0 w 37"/>
                  <a:gd name="T3" fmla="*/ 69 h 252"/>
                  <a:gd name="T4" fmla="*/ 0 w 37"/>
                  <a:gd name="T5" fmla="*/ 252 h 252"/>
                  <a:gd name="T6" fmla="*/ 36 w 37"/>
                  <a:gd name="T7" fmla="*/ 183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0" y="69"/>
                    </a:lnTo>
                    <a:lnTo>
                      <a:pt x="0" y="252"/>
                    </a:lnTo>
                    <a:lnTo>
                      <a:pt x="36" y="183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4" name="Rectangle 129"/>
              <p:cNvSpPr>
                <a:spLocks noChangeArrowheads="1"/>
              </p:cNvSpPr>
              <p:nvPr/>
            </p:nvSpPr>
            <p:spPr bwMode="auto">
              <a:xfrm>
                <a:off x="907" y="2904"/>
                <a:ext cx="203" cy="353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5" name="Rectangle 130"/>
              <p:cNvSpPr>
                <a:spLocks noChangeArrowheads="1"/>
              </p:cNvSpPr>
              <p:nvPr/>
            </p:nvSpPr>
            <p:spPr bwMode="auto">
              <a:xfrm>
                <a:off x="815" y="2818"/>
                <a:ext cx="387" cy="524"/>
              </a:xfrm>
              <a:prstGeom prst="rect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6" name="Line 131"/>
              <p:cNvSpPr>
                <a:spLocks noChangeShapeType="1"/>
              </p:cNvSpPr>
              <p:nvPr/>
            </p:nvSpPr>
            <p:spPr bwMode="auto">
              <a:xfrm>
                <a:off x="981" y="2902"/>
                <a:ext cx="1" cy="27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7" name="Line 132"/>
              <p:cNvSpPr>
                <a:spLocks noChangeShapeType="1"/>
              </p:cNvSpPr>
              <p:nvPr/>
            </p:nvSpPr>
            <p:spPr bwMode="auto">
              <a:xfrm flipV="1">
                <a:off x="907" y="3173"/>
                <a:ext cx="74" cy="8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8" name="Line 133"/>
              <p:cNvSpPr>
                <a:spLocks noChangeShapeType="1"/>
              </p:cNvSpPr>
              <p:nvPr/>
            </p:nvSpPr>
            <p:spPr bwMode="auto">
              <a:xfrm>
                <a:off x="980" y="3175"/>
                <a:ext cx="222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9" name="Line 134"/>
              <p:cNvSpPr>
                <a:spLocks noChangeShapeType="1"/>
              </p:cNvSpPr>
              <p:nvPr/>
            </p:nvSpPr>
            <p:spPr bwMode="auto">
              <a:xfrm flipV="1">
                <a:off x="815" y="2733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0" name="Line 135"/>
              <p:cNvSpPr>
                <a:spLocks noChangeShapeType="1"/>
              </p:cNvSpPr>
              <p:nvPr/>
            </p:nvSpPr>
            <p:spPr bwMode="auto">
              <a:xfrm flipV="1">
                <a:off x="1202" y="2733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1" name="Line 136"/>
              <p:cNvSpPr>
                <a:spLocks noChangeShapeType="1"/>
              </p:cNvSpPr>
              <p:nvPr/>
            </p:nvSpPr>
            <p:spPr bwMode="auto">
              <a:xfrm>
                <a:off x="888" y="2735"/>
                <a:ext cx="388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2" name="Line 137"/>
              <p:cNvSpPr>
                <a:spLocks noChangeShapeType="1"/>
              </p:cNvSpPr>
              <p:nvPr/>
            </p:nvSpPr>
            <p:spPr bwMode="auto">
              <a:xfrm flipV="1">
                <a:off x="1202" y="3257"/>
                <a:ext cx="74" cy="85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3" name="Line 138"/>
              <p:cNvSpPr>
                <a:spLocks noChangeShapeType="1"/>
              </p:cNvSpPr>
              <p:nvPr/>
            </p:nvSpPr>
            <p:spPr bwMode="auto">
              <a:xfrm>
                <a:off x="1276" y="2735"/>
                <a:ext cx="0" cy="524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4" name="Rectangle 139"/>
              <p:cNvSpPr>
                <a:spLocks noChangeArrowheads="1"/>
              </p:cNvSpPr>
              <p:nvPr/>
            </p:nvSpPr>
            <p:spPr bwMode="auto">
              <a:xfrm>
                <a:off x="778" y="2986"/>
                <a:ext cx="147" cy="220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5" name="Rectangle 140"/>
              <p:cNvSpPr>
                <a:spLocks noChangeArrowheads="1"/>
              </p:cNvSpPr>
              <p:nvPr/>
            </p:nvSpPr>
            <p:spPr bwMode="auto">
              <a:xfrm>
                <a:off x="778" y="2986"/>
                <a:ext cx="147" cy="22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6" name="Freeform 141"/>
              <p:cNvSpPr>
                <a:spLocks/>
              </p:cNvSpPr>
              <p:nvPr/>
            </p:nvSpPr>
            <p:spPr bwMode="auto">
              <a:xfrm>
                <a:off x="925" y="2902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3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3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7" name="Freeform 142"/>
              <p:cNvSpPr>
                <a:spLocks/>
              </p:cNvSpPr>
              <p:nvPr/>
            </p:nvSpPr>
            <p:spPr bwMode="auto">
              <a:xfrm>
                <a:off x="925" y="2902"/>
                <a:ext cx="74" cy="303"/>
              </a:xfrm>
              <a:custGeom>
                <a:avLst/>
                <a:gdLst>
                  <a:gd name="T0" fmla="*/ 74 w 74"/>
                  <a:gd name="T1" fmla="*/ 0 h 303"/>
                  <a:gd name="T2" fmla="*/ 0 w 74"/>
                  <a:gd name="T3" fmla="*/ 83 h 303"/>
                  <a:gd name="T4" fmla="*/ 0 w 74"/>
                  <a:gd name="T5" fmla="*/ 303 h 303"/>
                  <a:gd name="T6" fmla="*/ 74 w 74"/>
                  <a:gd name="T7" fmla="*/ 221 h 303"/>
                  <a:gd name="T8" fmla="*/ 74 w 74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303">
                    <a:moveTo>
                      <a:pt x="74" y="0"/>
                    </a:moveTo>
                    <a:lnTo>
                      <a:pt x="0" y="83"/>
                    </a:lnTo>
                    <a:lnTo>
                      <a:pt x="0" y="303"/>
                    </a:lnTo>
                    <a:lnTo>
                      <a:pt x="74" y="221"/>
                    </a:lnTo>
                    <a:lnTo>
                      <a:pt x="74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8" name="Freeform 143"/>
              <p:cNvSpPr>
                <a:spLocks/>
              </p:cNvSpPr>
              <p:nvPr/>
            </p:nvSpPr>
            <p:spPr bwMode="auto">
              <a:xfrm>
                <a:off x="1071" y="2902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4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9" name="Freeform 144"/>
              <p:cNvSpPr>
                <a:spLocks/>
              </p:cNvSpPr>
              <p:nvPr/>
            </p:nvSpPr>
            <p:spPr bwMode="auto">
              <a:xfrm>
                <a:off x="1071" y="2902"/>
                <a:ext cx="37" cy="252"/>
              </a:xfrm>
              <a:custGeom>
                <a:avLst/>
                <a:gdLst>
                  <a:gd name="T0" fmla="*/ 37 w 37"/>
                  <a:gd name="T1" fmla="*/ 0 h 252"/>
                  <a:gd name="T2" fmla="*/ 1 w 37"/>
                  <a:gd name="T3" fmla="*/ 69 h 252"/>
                  <a:gd name="T4" fmla="*/ 0 w 37"/>
                  <a:gd name="T5" fmla="*/ 252 h 252"/>
                  <a:gd name="T6" fmla="*/ 37 w 37"/>
                  <a:gd name="T7" fmla="*/ 184 h 252"/>
                  <a:gd name="T8" fmla="*/ 37 w 37"/>
                  <a:gd name="T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2">
                    <a:moveTo>
                      <a:pt x="37" y="0"/>
                    </a:moveTo>
                    <a:lnTo>
                      <a:pt x="1" y="69"/>
                    </a:lnTo>
                    <a:lnTo>
                      <a:pt x="0" y="252"/>
                    </a:lnTo>
                    <a:lnTo>
                      <a:pt x="37" y="184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0" name="Rectangle 145"/>
              <p:cNvSpPr>
                <a:spLocks noChangeArrowheads="1"/>
              </p:cNvSpPr>
              <p:nvPr/>
            </p:nvSpPr>
            <p:spPr bwMode="auto">
              <a:xfrm>
                <a:off x="1073" y="2970"/>
                <a:ext cx="147" cy="220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1" name="Rectangle 146"/>
              <p:cNvSpPr>
                <a:spLocks noChangeArrowheads="1"/>
              </p:cNvSpPr>
              <p:nvPr/>
            </p:nvSpPr>
            <p:spPr bwMode="auto">
              <a:xfrm>
                <a:off x="1073" y="2970"/>
                <a:ext cx="147" cy="22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2" name="Freeform 147"/>
              <p:cNvSpPr>
                <a:spLocks/>
              </p:cNvSpPr>
              <p:nvPr/>
            </p:nvSpPr>
            <p:spPr bwMode="auto">
              <a:xfrm>
                <a:off x="1219" y="2885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3" name="Freeform 148"/>
              <p:cNvSpPr>
                <a:spLocks/>
              </p:cNvSpPr>
              <p:nvPr/>
            </p:nvSpPr>
            <p:spPr bwMode="auto">
              <a:xfrm>
                <a:off x="1219" y="2885"/>
                <a:ext cx="75" cy="304"/>
              </a:xfrm>
              <a:custGeom>
                <a:avLst/>
                <a:gdLst>
                  <a:gd name="T0" fmla="*/ 75 w 75"/>
                  <a:gd name="T1" fmla="*/ 0 h 304"/>
                  <a:gd name="T2" fmla="*/ 1 w 75"/>
                  <a:gd name="T3" fmla="*/ 83 h 304"/>
                  <a:gd name="T4" fmla="*/ 0 w 75"/>
                  <a:gd name="T5" fmla="*/ 304 h 304"/>
                  <a:gd name="T6" fmla="*/ 74 w 75"/>
                  <a:gd name="T7" fmla="*/ 221 h 304"/>
                  <a:gd name="T8" fmla="*/ 75 w 75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04">
                    <a:moveTo>
                      <a:pt x="75" y="0"/>
                    </a:moveTo>
                    <a:lnTo>
                      <a:pt x="1" y="83"/>
                    </a:lnTo>
                    <a:lnTo>
                      <a:pt x="0" y="304"/>
                    </a:lnTo>
                    <a:lnTo>
                      <a:pt x="74" y="221"/>
                    </a:lnTo>
                    <a:lnTo>
                      <a:pt x="75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4" name="Line 149"/>
              <p:cNvSpPr>
                <a:spLocks noChangeShapeType="1"/>
              </p:cNvSpPr>
              <p:nvPr/>
            </p:nvSpPr>
            <p:spPr bwMode="auto">
              <a:xfrm>
                <a:off x="557" y="3021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5" name="Line 150"/>
              <p:cNvSpPr>
                <a:spLocks noChangeShapeType="1"/>
              </p:cNvSpPr>
              <p:nvPr/>
            </p:nvSpPr>
            <p:spPr bwMode="auto">
              <a:xfrm>
                <a:off x="557" y="3190"/>
                <a:ext cx="222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6" name="Line 151"/>
              <p:cNvSpPr>
                <a:spLocks noChangeShapeType="1"/>
              </p:cNvSpPr>
              <p:nvPr/>
            </p:nvSpPr>
            <p:spPr bwMode="auto">
              <a:xfrm>
                <a:off x="1219" y="2987"/>
                <a:ext cx="222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7" name="Line 152"/>
              <p:cNvSpPr>
                <a:spLocks noChangeShapeType="1"/>
              </p:cNvSpPr>
              <p:nvPr/>
            </p:nvSpPr>
            <p:spPr bwMode="auto">
              <a:xfrm>
                <a:off x="1219" y="3156"/>
                <a:ext cx="222" cy="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8" name="Oval 153"/>
              <p:cNvSpPr>
                <a:spLocks noChangeArrowheads="1"/>
              </p:cNvSpPr>
              <p:nvPr/>
            </p:nvSpPr>
            <p:spPr bwMode="auto">
              <a:xfrm>
                <a:off x="557" y="3004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9" name="Oval 154"/>
              <p:cNvSpPr>
                <a:spLocks noChangeArrowheads="1"/>
              </p:cNvSpPr>
              <p:nvPr/>
            </p:nvSpPr>
            <p:spPr bwMode="auto">
              <a:xfrm>
                <a:off x="557" y="3004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0" name="Oval 155"/>
              <p:cNvSpPr>
                <a:spLocks noChangeArrowheads="1"/>
              </p:cNvSpPr>
              <p:nvPr/>
            </p:nvSpPr>
            <p:spPr bwMode="auto">
              <a:xfrm>
                <a:off x="557" y="3004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1" name="Oval 156"/>
              <p:cNvSpPr>
                <a:spLocks noChangeArrowheads="1"/>
              </p:cNvSpPr>
              <p:nvPr/>
            </p:nvSpPr>
            <p:spPr bwMode="auto">
              <a:xfrm>
                <a:off x="557" y="3173"/>
                <a:ext cx="30" cy="3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2" name="Oval 157"/>
              <p:cNvSpPr>
                <a:spLocks noChangeArrowheads="1"/>
              </p:cNvSpPr>
              <p:nvPr/>
            </p:nvSpPr>
            <p:spPr bwMode="auto">
              <a:xfrm>
                <a:off x="557" y="3173"/>
                <a:ext cx="30" cy="30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3" name="Oval 158"/>
              <p:cNvSpPr>
                <a:spLocks noChangeArrowheads="1"/>
              </p:cNvSpPr>
              <p:nvPr/>
            </p:nvSpPr>
            <p:spPr bwMode="auto">
              <a:xfrm>
                <a:off x="557" y="3173"/>
                <a:ext cx="30" cy="3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4" name="Oval 159"/>
              <p:cNvSpPr>
                <a:spLocks noChangeArrowheads="1"/>
              </p:cNvSpPr>
              <p:nvPr/>
            </p:nvSpPr>
            <p:spPr bwMode="auto">
              <a:xfrm>
                <a:off x="1423" y="2970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5" name="Oval 160"/>
              <p:cNvSpPr>
                <a:spLocks noChangeArrowheads="1"/>
              </p:cNvSpPr>
              <p:nvPr/>
            </p:nvSpPr>
            <p:spPr bwMode="auto">
              <a:xfrm>
                <a:off x="1423" y="2970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6" name="Oval 161"/>
              <p:cNvSpPr>
                <a:spLocks noChangeArrowheads="1"/>
              </p:cNvSpPr>
              <p:nvPr/>
            </p:nvSpPr>
            <p:spPr bwMode="auto">
              <a:xfrm>
                <a:off x="1423" y="2970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7" name="Oval 162"/>
              <p:cNvSpPr>
                <a:spLocks noChangeArrowheads="1"/>
              </p:cNvSpPr>
              <p:nvPr/>
            </p:nvSpPr>
            <p:spPr bwMode="auto">
              <a:xfrm>
                <a:off x="1423" y="3139"/>
                <a:ext cx="30" cy="2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8" name="Oval 163"/>
              <p:cNvSpPr>
                <a:spLocks noChangeArrowheads="1"/>
              </p:cNvSpPr>
              <p:nvPr/>
            </p:nvSpPr>
            <p:spPr bwMode="auto">
              <a:xfrm>
                <a:off x="1423" y="3139"/>
                <a:ext cx="30" cy="29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9" name="Oval 164"/>
              <p:cNvSpPr>
                <a:spLocks noChangeArrowheads="1"/>
              </p:cNvSpPr>
              <p:nvPr/>
            </p:nvSpPr>
            <p:spPr bwMode="auto">
              <a:xfrm>
                <a:off x="1423" y="3139"/>
                <a:ext cx="30" cy="2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0" name="Freeform 165"/>
              <p:cNvSpPr>
                <a:spLocks/>
              </p:cNvSpPr>
              <p:nvPr/>
            </p:nvSpPr>
            <p:spPr bwMode="auto">
              <a:xfrm>
                <a:off x="2608" y="2335"/>
                <a:ext cx="1548" cy="145"/>
              </a:xfrm>
              <a:custGeom>
                <a:avLst/>
                <a:gdLst>
                  <a:gd name="T0" fmla="*/ 6448 w 6448"/>
                  <a:gd name="T1" fmla="*/ 0 h 604"/>
                  <a:gd name="T2" fmla="*/ 5911 w 6448"/>
                  <a:gd name="T3" fmla="*/ 302 h 604"/>
                  <a:gd name="T4" fmla="*/ 3762 w 6448"/>
                  <a:gd name="T5" fmla="*/ 302 h 604"/>
                  <a:gd name="T6" fmla="*/ 3224 w 6448"/>
                  <a:gd name="T7" fmla="*/ 604 h 604"/>
                  <a:gd name="T8" fmla="*/ 2687 w 6448"/>
                  <a:gd name="T9" fmla="*/ 302 h 604"/>
                  <a:gd name="T10" fmla="*/ 538 w 6448"/>
                  <a:gd name="T11" fmla="*/ 302 h 604"/>
                  <a:gd name="T12" fmla="*/ 0 w 6448"/>
                  <a:gd name="T13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48" h="604">
                    <a:moveTo>
                      <a:pt x="6448" y="0"/>
                    </a:moveTo>
                    <a:cubicBezTo>
                      <a:pt x="6448" y="167"/>
                      <a:pt x="6208" y="302"/>
                      <a:pt x="5911" y="302"/>
                    </a:cubicBezTo>
                    <a:lnTo>
                      <a:pt x="3762" y="302"/>
                    </a:lnTo>
                    <a:cubicBezTo>
                      <a:pt x="3465" y="302"/>
                      <a:pt x="3224" y="438"/>
                      <a:pt x="3224" y="604"/>
                    </a:cubicBezTo>
                    <a:cubicBezTo>
                      <a:pt x="3224" y="438"/>
                      <a:pt x="2984" y="302"/>
                      <a:pt x="2687" y="302"/>
                    </a:cubicBezTo>
                    <a:lnTo>
                      <a:pt x="538" y="302"/>
                    </a:lnTo>
                    <a:cubicBezTo>
                      <a:pt x="241" y="302"/>
                      <a:pt x="0" y="167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1" name="Line 166"/>
              <p:cNvSpPr>
                <a:spLocks noChangeShapeType="1"/>
              </p:cNvSpPr>
              <p:nvPr/>
            </p:nvSpPr>
            <p:spPr bwMode="auto">
              <a:xfrm>
                <a:off x="2481" y="1594"/>
                <a:ext cx="2770" cy="1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2" name="Rectangle 167"/>
              <p:cNvSpPr>
                <a:spLocks noChangeArrowheads="1"/>
              </p:cNvSpPr>
              <p:nvPr/>
            </p:nvSpPr>
            <p:spPr bwMode="auto">
              <a:xfrm>
                <a:off x="2617" y="1439"/>
                <a:ext cx="350" cy="33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3" name="Rectangle 168"/>
              <p:cNvSpPr>
                <a:spLocks noChangeArrowheads="1"/>
              </p:cNvSpPr>
              <p:nvPr/>
            </p:nvSpPr>
            <p:spPr bwMode="auto">
              <a:xfrm>
                <a:off x="2617" y="1440"/>
                <a:ext cx="351" cy="332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4" name="Line 169"/>
              <p:cNvSpPr>
                <a:spLocks noChangeShapeType="1"/>
              </p:cNvSpPr>
              <p:nvPr/>
            </p:nvSpPr>
            <p:spPr bwMode="auto">
              <a:xfrm>
                <a:off x="2481" y="2160"/>
                <a:ext cx="2764" cy="1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5" name="Line 170"/>
              <p:cNvSpPr>
                <a:spLocks noChangeShapeType="1"/>
              </p:cNvSpPr>
              <p:nvPr/>
            </p:nvSpPr>
            <p:spPr bwMode="auto">
              <a:xfrm>
                <a:off x="3647" y="1594"/>
                <a:ext cx="1" cy="566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6" name="Line 171"/>
              <p:cNvSpPr>
                <a:spLocks noChangeShapeType="1"/>
              </p:cNvSpPr>
              <p:nvPr/>
            </p:nvSpPr>
            <p:spPr bwMode="auto">
              <a:xfrm>
                <a:off x="4039" y="1594"/>
                <a:ext cx="1" cy="566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7" name="Rectangle 172"/>
              <p:cNvSpPr>
                <a:spLocks noChangeArrowheads="1"/>
              </p:cNvSpPr>
              <p:nvPr/>
            </p:nvSpPr>
            <p:spPr bwMode="auto">
              <a:xfrm>
                <a:off x="4312" y="1496"/>
                <a:ext cx="745" cy="7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8" name="Rectangle 173"/>
              <p:cNvSpPr>
                <a:spLocks noChangeArrowheads="1"/>
              </p:cNvSpPr>
              <p:nvPr/>
            </p:nvSpPr>
            <p:spPr bwMode="auto">
              <a:xfrm>
                <a:off x="4313" y="1497"/>
                <a:ext cx="745" cy="74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9" name="Rectangle 174"/>
              <p:cNvSpPr>
                <a:spLocks noChangeArrowheads="1"/>
              </p:cNvSpPr>
              <p:nvPr/>
            </p:nvSpPr>
            <p:spPr bwMode="auto">
              <a:xfrm>
                <a:off x="4575" y="1570"/>
                <a:ext cx="31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Ideal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0" name="Rectangle 175"/>
              <p:cNvSpPr>
                <a:spLocks noChangeArrowheads="1"/>
              </p:cNvSpPr>
              <p:nvPr/>
            </p:nvSpPr>
            <p:spPr bwMode="auto">
              <a:xfrm>
                <a:off x="4410" y="1697"/>
                <a:ext cx="64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Transformer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1" name="Oval 176"/>
              <p:cNvSpPr>
                <a:spLocks noChangeArrowheads="1"/>
              </p:cNvSpPr>
              <p:nvPr/>
            </p:nvSpPr>
            <p:spPr bwMode="auto">
              <a:xfrm>
                <a:off x="5225" y="2137"/>
                <a:ext cx="38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2" name="Oval 177"/>
              <p:cNvSpPr>
                <a:spLocks noChangeArrowheads="1"/>
              </p:cNvSpPr>
              <p:nvPr/>
            </p:nvSpPr>
            <p:spPr bwMode="auto">
              <a:xfrm>
                <a:off x="5225" y="2137"/>
                <a:ext cx="38" cy="42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" name="Oval 178"/>
              <p:cNvSpPr>
                <a:spLocks noChangeArrowheads="1"/>
              </p:cNvSpPr>
              <p:nvPr/>
            </p:nvSpPr>
            <p:spPr bwMode="auto">
              <a:xfrm>
                <a:off x="5225" y="2137"/>
                <a:ext cx="38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" name="Oval 179"/>
              <p:cNvSpPr>
                <a:spLocks noChangeArrowheads="1"/>
              </p:cNvSpPr>
              <p:nvPr/>
            </p:nvSpPr>
            <p:spPr bwMode="auto">
              <a:xfrm>
                <a:off x="2468" y="1571"/>
                <a:ext cx="40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" name="Oval 180"/>
              <p:cNvSpPr>
                <a:spLocks noChangeArrowheads="1"/>
              </p:cNvSpPr>
              <p:nvPr/>
            </p:nvSpPr>
            <p:spPr bwMode="auto">
              <a:xfrm>
                <a:off x="2468" y="1571"/>
                <a:ext cx="40" cy="42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" name="Oval 181"/>
              <p:cNvSpPr>
                <a:spLocks noChangeArrowheads="1"/>
              </p:cNvSpPr>
              <p:nvPr/>
            </p:nvSpPr>
            <p:spPr bwMode="auto">
              <a:xfrm>
                <a:off x="2468" y="1571"/>
                <a:ext cx="40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" name="Oval 182"/>
              <p:cNvSpPr>
                <a:spLocks noChangeArrowheads="1"/>
              </p:cNvSpPr>
              <p:nvPr/>
            </p:nvSpPr>
            <p:spPr bwMode="auto">
              <a:xfrm>
                <a:off x="5231" y="1574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" name="Oval 183"/>
              <p:cNvSpPr>
                <a:spLocks noChangeArrowheads="1"/>
              </p:cNvSpPr>
              <p:nvPr/>
            </p:nvSpPr>
            <p:spPr bwMode="auto">
              <a:xfrm>
                <a:off x="5231" y="1574"/>
                <a:ext cx="39" cy="42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" name="Oval 184"/>
              <p:cNvSpPr>
                <a:spLocks noChangeArrowheads="1"/>
              </p:cNvSpPr>
              <p:nvPr/>
            </p:nvSpPr>
            <p:spPr bwMode="auto">
              <a:xfrm>
                <a:off x="5231" y="1574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" name="Oval 185"/>
              <p:cNvSpPr>
                <a:spLocks noChangeArrowheads="1"/>
              </p:cNvSpPr>
              <p:nvPr/>
            </p:nvSpPr>
            <p:spPr bwMode="auto">
              <a:xfrm>
                <a:off x="2475" y="2134"/>
                <a:ext cx="39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1" name="Oval 186"/>
              <p:cNvSpPr>
                <a:spLocks noChangeArrowheads="1"/>
              </p:cNvSpPr>
              <p:nvPr/>
            </p:nvSpPr>
            <p:spPr bwMode="auto">
              <a:xfrm>
                <a:off x="2475" y="2134"/>
                <a:ext cx="39" cy="42"/>
              </a:xfrm>
              <a:prstGeom prst="ellipse">
                <a:avLst/>
              </a:prstGeom>
              <a:noFill/>
              <a:ln w="158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2" name="Oval 187"/>
              <p:cNvSpPr>
                <a:spLocks noChangeArrowheads="1"/>
              </p:cNvSpPr>
              <p:nvPr/>
            </p:nvSpPr>
            <p:spPr bwMode="auto">
              <a:xfrm>
                <a:off x="2475" y="2134"/>
                <a:ext cx="39" cy="4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3" name="Line 188"/>
              <p:cNvSpPr>
                <a:spLocks noChangeShapeType="1"/>
              </p:cNvSpPr>
              <p:nvPr/>
            </p:nvSpPr>
            <p:spPr bwMode="auto">
              <a:xfrm>
                <a:off x="2706" y="1605"/>
                <a:ext cx="147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4" name="Rectangle 189"/>
              <p:cNvSpPr>
                <a:spLocks noChangeArrowheads="1"/>
              </p:cNvSpPr>
              <p:nvPr/>
            </p:nvSpPr>
            <p:spPr bwMode="auto">
              <a:xfrm>
                <a:off x="2853" y="1528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85" name="Rectangle 190"/>
              <p:cNvSpPr>
                <a:spLocks noChangeArrowheads="1"/>
              </p:cNvSpPr>
              <p:nvPr/>
            </p:nvSpPr>
            <p:spPr bwMode="auto">
              <a:xfrm>
                <a:off x="2752" y="1618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86" name="Rectangle 191"/>
              <p:cNvSpPr>
                <a:spLocks noChangeArrowheads="1"/>
              </p:cNvSpPr>
              <p:nvPr/>
            </p:nvSpPr>
            <p:spPr bwMode="auto">
              <a:xfrm>
                <a:off x="2719" y="1454"/>
                <a:ext cx="17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87" name="Line 192"/>
              <p:cNvSpPr>
                <a:spLocks noChangeShapeType="1"/>
              </p:cNvSpPr>
              <p:nvPr/>
            </p:nvSpPr>
            <p:spPr bwMode="auto">
              <a:xfrm flipV="1">
                <a:off x="4473" y="2120"/>
                <a:ext cx="14" cy="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8" name="Line 193"/>
              <p:cNvSpPr>
                <a:spLocks noChangeShapeType="1"/>
              </p:cNvSpPr>
              <p:nvPr/>
            </p:nvSpPr>
            <p:spPr bwMode="auto">
              <a:xfrm>
                <a:off x="4487" y="2122"/>
                <a:ext cx="21" cy="3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9" name="Line 194"/>
              <p:cNvSpPr>
                <a:spLocks noChangeShapeType="1"/>
              </p:cNvSpPr>
              <p:nvPr/>
            </p:nvSpPr>
            <p:spPr bwMode="auto">
              <a:xfrm flipV="1">
                <a:off x="4510" y="2046"/>
                <a:ext cx="28" cy="115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0" name="Line 195"/>
              <p:cNvSpPr>
                <a:spLocks noChangeShapeType="1"/>
              </p:cNvSpPr>
              <p:nvPr/>
            </p:nvSpPr>
            <p:spPr bwMode="auto">
              <a:xfrm>
                <a:off x="4538" y="2046"/>
                <a:ext cx="67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1" name="Line 196"/>
              <p:cNvSpPr>
                <a:spLocks noChangeShapeType="1"/>
              </p:cNvSpPr>
              <p:nvPr/>
            </p:nvSpPr>
            <p:spPr bwMode="auto">
              <a:xfrm>
                <a:off x="4456" y="2029"/>
                <a:ext cx="163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2" name="Rectangle 197"/>
              <p:cNvSpPr>
                <a:spLocks noChangeArrowheads="1"/>
              </p:cNvSpPr>
              <p:nvPr/>
            </p:nvSpPr>
            <p:spPr bwMode="auto">
              <a:xfrm>
                <a:off x="4854" y="1956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3" name="Rectangle 198"/>
              <p:cNvSpPr>
                <a:spLocks noChangeArrowheads="1"/>
              </p:cNvSpPr>
              <p:nvPr/>
            </p:nvSpPr>
            <p:spPr bwMode="auto">
              <a:xfrm>
                <a:off x="4693" y="1956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4" name="Rectangle 199"/>
              <p:cNvSpPr>
                <a:spLocks noChangeArrowheads="1"/>
              </p:cNvSpPr>
              <p:nvPr/>
            </p:nvSpPr>
            <p:spPr bwMode="auto">
              <a:xfrm>
                <a:off x="4667" y="1956"/>
                <a:ext cx="9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5" name="Rectangle 200"/>
              <p:cNvSpPr>
                <a:spLocks noChangeArrowheads="1"/>
              </p:cNvSpPr>
              <p:nvPr/>
            </p:nvSpPr>
            <p:spPr bwMode="auto">
              <a:xfrm>
                <a:off x="4619" y="1956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6" name="Rectangle 201"/>
              <p:cNvSpPr>
                <a:spLocks noChangeArrowheads="1"/>
              </p:cNvSpPr>
              <p:nvPr/>
            </p:nvSpPr>
            <p:spPr bwMode="auto">
              <a:xfrm>
                <a:off x="4545" y="2052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7" name="Rectangle 202"/>
              <p:cNvSpPr>
                <a:spLocks noChangeArrowheads="1"/>
              </p:cNvSpPr>
              <p:nvPr/>
            </p:nvSpPr>
            <p:spPr bwMode="auto">
              <a:xfrm>
                <a:off x="4562" y="1883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8" name="Rectangle 203"/>
              <p:cNvSpPr>
                <a:spLocks noChangeArrowheads="1"/>
              </p:cNvSpPr>
              <p:nvPr/>
            </p:nvSpPr>
            <p:spPr bwMode="auto">
              <a:xfrm>
                <a:off x="4755" y="1957"/>
                <a:ext cx="13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9" name="Rectangle 204"/>
              <p:cNvSpPr>
                <a:spLocks noChangeArrowheads="1"/>
              </p:cNvSpPr>
              <p:nvPr/>
            </p:nvSpPr>
            <p:spPr bwMode="auto">
              <a:xfrm>
                <a:off x="4471" y="1884"/>
                <a:ext cx="13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00" name="Rectangle 205"/>
              <p:cNvSpPr>
                <a:spLocks noChangeArrowheads="1"/>
              </p:cNvSpPr>
              <p:nvPr/>
            </p:nvSpPr>
            <p:spPr bwMode="auto">
              <a:xfrm>
                <a:off x="3061" y="1439"/>
                <a:ext cx="350" cy="33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3062" y="1440"/>
              <a:ext cx="349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08"/>
            <p:cNvSpPr>
              <a:spLocks noChangeShapeType="1"/>
            </p:cNvSpPr>
            <p:nvPr/>
          </p:nvSpPr>
          <p:spPr bwMode="auto">
            <a:xfrm>
              <a:off x="3126" y="1605"/>
              <a:ext cx="19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3321" y="1528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3196" y="1618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3155" y="1454"/>
              <a:ext cx="20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3473" y="1730"/>
              <a:ext cx="349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3473" y="1731"/>
              <a:ext cx="350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>
              <a:off x="3538" y="1896"/>
              <a:ext cx="19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3733" y="182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3608" y="191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3552" y="1745"/>
              <a:ext cx="22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3869" y="1730"/>
              <a:ext cx="350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3869" y="1731"/>
              <a:ext cx="350" cy="33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>
              <a:off x="3910" y="1896"/>
              <a:ext cx="2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4153" y="182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4004" y="191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3938" y="1745"/>
              <a:ext cx="25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jXm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2308" y="1524"/>
              <a:ext cx="1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2308" y="2071"/>
              <a:ext cx="1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8" name="Rectangle 240"/>
            <p:cNvSpPr>
              <a:spLocks noChangeArrowheads="1"/>
            </p:cNvSpPr>
            <p:nvPr/>
          </p:nvSpPr>
          <p:spPr bwMode="auto">
            <a:xfrm>
              <a:off x="2738" y="288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1" name="Line 243"/>
            <p:cNvSpPr>
              <a:spLocks noChangeShapeType="1"/>
            </p:cNvSpPr>
            <p:nvPr/>
          </p:nvSpPr>
          <p:spPr bwMode="auto">
            <a:xfrm flipV="1">
              <a:off x="4055" y="2968"/>
              <a:ext cx="16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Rectangle 255"/>
            <p:cNvSpPr>
              <a:spLocks noChangeArrowheads="1"/>
            </p:cNvSpPr>
            <p:nvPr/>
          </p:nvSpPr>
          <p:spPr bwMode="auto">
            <a:xfrm>
              <a:off x="556" y="3506"/>
              <a:ext cx="944" cy="267"/>
            </a:xfrm>
            <a:prstGeom prst="rect">
              <a:avLst/>
            </a:prstGeom>
            <a:noFill/>
            <a:ln w="952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Rectangle 258"/>
            <p:cNvSpPr>
              <a:spLocks noChangeArrowheads="1"/>
            </p:cNvSpPr>
            <p:nvPr/>
          </p:nvSpPr>
          <p:spPr bwMode="auto">
            <a:xfrm>
              <a:off x="1814" y="3767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endParaRPr lang="en-US" altLang="en-US" sz="1600" dirty="0"/>
            </a:p>
          </p:txBody>
        </p:sp>
      </p:grpSp>
      <p:sp>
        <p:nvSpPr>
          <p:cNvPr id="265" name="Text Box 4"/>
          <p:cNvSpPr txBox="1">
            <a:spLocks noChangeArrowheads="1"/>
          </p:cNvSpPr>
          <p:nvPr/>
        </p:nvSpPr>
        <p:spPr bwMode="auto">
          <a:xfrm>
            <a:off x="754062" y="725269"/>
            <a:ext cx="7413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For Modeling a </a:t>
            </a:r>
            <a:r>
              <a:rPr lang="en-US" altLang="en-US" b="1" dirty="0" smtClean="0">
                <a:solidFill>
                  <a:srgbClr val="FF0000"/>
                </a:solidFill>
              </a:rPr>
              <a:t>Delta-Wye</a:t>
            </a:r>
            <a:r>
              <a:rPr lang="en-US" altLang="en-US" b="1" dirty="0" smtClean="0"/>
              <a:t> Connection, </a:t>
            </a:r>
            <a:r>
              <a:rPr lang="en-US" altLang="en-US" b="1" dirty="0"/>
              <a:t>Convert the Transformer to Equivalent Wye-Wye</a:t>
            </a:r>
          </a:p>
        </p:txBody>
      </p:sp>
      <p:sp>
        <p:nvSpPr>
          <p:cNvPr id="266" name="Rectangle 204"/>
          <p:cNvSpPr>
            <a:spLocks noChangeArrowheads="1"/>
          </p:cNvSpPr>
          <p:nvPr/>
        </p:nvSpPr>
        <p:spPr bwMode="auto">
          <a:xfrm>
            <a:off x="4425448" y="1901245"/>
            <a:ext cx="36814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600" b="1" dirty="0" smtClean="0">
                <a:solidFill>
                  <a:srgbClr val="000000"/>
                </a:solidFill>
              </a:rPr>
              <a:t>Wye-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Equivalent One-</a:t>
            </a:r>
            <a:r>
              <a:rPr lang="en-US" altLang="en-US" sz="1600" b="1" dirty="0" smtClean="0">
                <a:solidFill>
                  <a:srgbClr val="000000"/>
                </a:solidFill>
              </a:rPr>
              <a:t>Line Model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68" name="Group 364"/>
          <p:cNvGrpSpPr>
            <a:grpSpLocks/>
          </p:cNvGrpSpPr>
          <p:nvPr/>
        </p:nvGrpSpPr>
        <p:grpSpPr bwMode="auto">
          <a:xfrm>
            <a:off x="3962400" y="4113212"/>
            <a:ext cx="4686300" cy="1816099"/>
            <a:chOff x="2396" y="2547"/>
            <a:chExt cx="2952" cy="1144"/>
          </a:xfrm>
        </p:grpSpPr>
        <p:sp>
          <p:nvSpPr>
            <p:cNvPr id="269" name="Text Box 350"/>
            <p:cNvSpPr txBox="1">
              <a:spLocks noChangeArrowheads="1"/>
            </p:cNvSpPr>
            <p:nvPr/>
          </p:nvSpPr>
          <p:spPr bwMode="auto">
            <a:xfrm>
              <a:off x="2396" y="2547"/>
              <a:ext cx="2952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400" b="1" dirty="0"/>
                <a:t>Convert side 1 impedances from delta to wye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400" b="1" dirty="0"/>
                <a:t>Then reflect to side 2 using three-phase </a:t>
              </a:r>
              <a:r>
                <a:rPr lang="en-US" altLang="en-US" sz="1400" b="1" dirty="0" smtClean="0">
                  <a:solidFill>
                    <a:srgbClr val="FF0000"/>
                  </a:solidFill>
                </a:rPr>
                <a:t>line-to-line</a:t>
              </a:r>
              <a:r>
                <a:rPr lang="en-US" altLang="en-US" sz="1400" b="1" dirty="0" smtClean="0"/>
                <a:t> </a:t>
              </a:r>
              <a:r>
                <a:rPr lang="en-US" altLang="en-US" sz="1400" b="1" dirty="0"/>
                <a:t>turns </a:t>
              </a:r>
              <a:r>
                <a:rPr lang="en-US" altLang="en-US" sz="1400" b="1" dirty="0" smtClean="0"/>
                <a:t>ratio                        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400" b="1" dirty="0" smtClean="0"/>
                <a:t>Has 30° degree phase shift due to line-to-neutral to line-to-line relationship.  ANSI standard requires the transformer to be labeled such that high-voltage side leads the low-voltage side by 30° .</a:t>
              </a:r>
              <a:endParaRPr lang="en-US" altLang="en-US" sz="1400" b="1" dirty="0"/>
            </a:p>
          </p:txBody>
        </p:sp>
        <p:graphicFrame>
          <p:nvGraphicFramePr>
            <p:cNvPr id="270" name="Object 3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0499436"/>
                </p:ext>
              </p:extLst>
            </p:nvPr>
          </p:nvGraphicFramePr>
          <p:xfrm>
            <a:off x="3102" y="2887"/>
            <a:ext cx="638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5" name="Equation" r:id="rId3" imgW="825500" imgH="228600" progId="Equation.3">
                    <p:embed/>
                  </p:oleObj>
                </mc:Choice>
                <mc:Fallback>
                  <p:oleObj name="Equation" r:id="rId3" imgW="825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2" y="2887"/>
                          <a:ext cx="638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41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981</Words>
  <Application>Microsoft Office PowerPoint</Application>
  <PresentationFormat>On-screen Show (4:3)</PresentationFormat>
  <Paragraphs>313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Short Circuit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Baylor University - 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 Grady</dc:creator>
  <cp:lastModifiedBy>Mack Grady</cp:lastModifiedBy>
  <cp:revision>27</cp:revision>
  <dcterms:created xsi:type="dcterms:W3CDTF">2015-03-28T15:12:42Z</dcterms:created>
  <dcterms:modified xsi:type="dcterms:W3CDTF">2015-03-29T19:21:30Z</dcterms:modified>
</cp:coreProperties>
</file>