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8" r:id="rId4"/>
    <p:sldId id="260" r:id="rId5"/>
    <p:sldId id="261" r:id="rId6"/>
    <p:sldId id="262" r:id="rId7"/>
    <p:sldId id="263" r:id="rId8"/>
    <p:sldId id="259" r:id="rId9"/>
    <p:sldId id="264" r:id="rId10"/>
    <p:sldId id="281" r:id="rId11"/>
    <p:sldId id="265" r:id="rId12"/>
    <p:sldId id="266" r:id="rId13"/>
    <p:sldId id="268" r:id="rId14"/>
    <p:sldId id="267" r:id="rId15"/>
    <p:sldId id="269" r:id="rId16"/>
    <p:sldId id="270" r:id="rId17"/>
    <p:sldId id="277" r:id="rId18"/>
    <p:sldId id="276" r:id="rId19"/>
    <p:sldId id="275" r:id="rId20"/>
    <p:sldId id="274" r:id="rId21"/>
    <p:sldId id="273" r:id="rId22"/>
    <p:sldId id="272" r:id="rId23"/>
    <p:sldId id="278" r:id="rId24"/>
    <p:sldId id="279" r:id="rId25"/>
    <p:sldId id="28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26" autoAdjust="0"/>
  </p:normalViewPr>
  <p:slideViewPr>
    <p:cSldViewPr>
      <p:cViewPr>
        <p:scale>
          <a:sx n="78" d="100"/>
          <a:sy n="78" d="100"/>
        </p:scale>
        <p:origin x="-107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351772B-0525-4927-8150-7D1CF4B13436}" type="datetimeFigureOut">
              <a:rPr lang="en-US" smtClean="0"/>
              <a:t>11/5/2014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773A9F2-A9CF-45DE-9BCF-2573AF784BDE}" type="slidenum">
              <a:rPr lang="en-US" smtClean="0"/>
              <a:t>‹#›</a:t>
            </a:fld>
            <a:endParaRPr lang="en-US"/>
          </a:p>
        </p:txBody>
      </p:sp>
    </p:spTree>
    <p:extLst>
      <p:ext uri="{BB962C8B-B14F-4D97-AF65-F5344CB8AC3E}">
        <p14:creationId xmlns:p14="http://schemas.microsoft.com/office/powerpoint/2010/main" val="16513951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E6C17-08E1-44F3-B6BF-4895C073A1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296794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E6C17-08E1-44F3-B6BF-4895C073A1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139111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E6C17-08E1-44F3-B6BF-4895C073A1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141507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E6C17-08E1-44F3-B6BF-4895C073A1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281630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E6C17-08E1-44F3-B6BF-4895C073A1A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397835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E6C17-08E1-44F3-B6BF-4895C073A1A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195434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E6C17-08E1-44F3-B6BF-4895C073A1AD}"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394787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E6C17-08E1-44F3-B6BF-4895C073A1AD}"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76063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E6C17-08E1-44F3-B6BF-4895C073A1AD}"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272502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E6C17-08E1-44F3-B6BF-4895C073A1A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76495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E6C17-08E1-44F3-B6BF-4895C073A1A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21D20-6564-4D97-8D8F-6ACF697A2297}" type="slidenum">
              <a:rPr lang="en-US" smtClean="0"/>
              <a:t>‹#›</a:t>
            </a:fld>
            <a:endParaRPr lang="en-US"/>
          </a:p>
        </p:txBody>
      </p:sp>
    </p:spTree>
    <p:extLst>
      <p:ext uri="{BB962C8B-B14F-4D97-AF65-F5344CB8AC3E}">
        <p14:creationId xmlns:p14="http://schemas.microsoft.com/office/powerpoint/2010/main" val="151393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E6C17-08E1-44F3-B6BF-4895C073A1AD}"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21D20-6564-4D97-8D8F-6ACF697A2297}" type="slidenum">
              <a:rPr lang="en-US" smtClean="0"/>
              <a:t>‹#›</a:t>
            </a:fld>
            <a:endParaRPr lang="en-US"/>
          </a:p>
        </p:txBody>
      </p:sp>
    </p:spTree>
    <p:extLst>
      <p:ext uri="{BB962C8B-B14F-4D97-AF65-F5344CB8AC3E}">
        <p14:creationId xmlns:p14="http://schemas.microsoft.com/office/powerpoint/2010/main" val="303847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72" t="28354" r="32785" b="46836"/>
          <a:stretch/>
        </p:blipFill>
        <p:spPr bwMode="auto">
          <a:xfrm>
            <a:off x="1676400" y="1600200"/>
            <a:ext cx="583474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9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5576"/>
          <a:stretch/>
        </p:blipFill>
        <p:spPr bwMode="auto">
          <a:xfrm>
            <a:off x="1858963" y="1252538"/>
            <a:ext cx="5728611"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0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6"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 y="914400"/>
            <a:ext cx="8299450" cy="54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422275" y="381000"/>
            <a:ext cx="8112125" cy="381000"/>
          </a:xfrm>
          <a:prstGeom prst="rect">
            <a:avLst/>
          </a:prstGeom>
          <a:noFill/>
        </p:spPr>
        <p:txBody>
          <a:bodyPr wrap="square" rtlCol="0">
            <a:spAutoFit/>
          </a:bodyPr>
          <a:lstStyle/>
          <a:p>
            <a:pPr algn="ctr"/>
            <a:r>
              <a:rPr lang="en-US" dirty="0" smtClean="0"/>
              <a:t>A linear circuit can be represented by a </a:t>
            </a:r>
            <a:r>
              <a:rPr lang="en-US" dirty="0" err="1" smtClean="0"/>
              <a:t>Thevenin</a:t>
            </a:r>
            <a:r>
              <a:rPr lang="en-US" dirty="0" smtClean="0"/>
              <a:t> Equivalent</a:t>
            </a:r>
            <a:endParaRPr lang="en-US" dirty="0"/>
          </a:p>
        </p:txBody>
      </p:sp>
      <p:sp>
        <p:nvSpPr>
          <p:cNvPr id="49" name="Rectangle 48"/>
          <p:cNvSpPr/>
          <p:nvPr/>
        </p:nvSpPr>
        <p:spPr>
          <a:xfrm>
            <a:off x="4953000" y="3505200"/>
            <a:ext cx="34290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33400" y="1066800"/>
            <a:ext cx="2514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04800" y="4724400"/>
            <a:ext cx="2514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04800" y="2286000"/>
            <a:ext cx="41148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116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319" b="22174"/>
          <a:stretch/>
        </p:blipFill>
        <p:spPr>
          <a:xfrm>
            <a:off x="457201" y="381000"/>
            <a:ext cx="4572000" cy="3284200"/>
          </a:xfrm>
          <a:prstGeom prst="rect">
            <a:avLst/>
          </a:prstGeom>
        </p:spPr>
      </p:pic>
      <p:sp>
        <p:nvSpPr>
          <p:cNvPr id="2" name="TextBox 1"/>
          <p:cNvSpPr txBox="1"/>
          <p:nvPr/>
        </p:nvSpPr>
        <p:spPr>
          <a:xfrm>
            <a:off x="5181600" y="533400"/>
            <a:ext cx="3200400" cy="1754326"/>
          </a:xfrm>
          <a:prstGeom prst="rect">
            <a:avLst/>
          </a:prstGeom>
          <a:noFill/>
        </p:spPr>
        <p:txBody>
          <a:bodyPr wrap="square" rtlCol="0">
            <a:spAutoFit/>
          </a:bodyPr>
          <a:lstStyle/>
          <a:p>
            <a:r>
              <a:rPr lang="en-US" dirty="0" smtClean="0"/>
              <a:t>Example:  If you connect an external circuit to terminals E and F, the entirety of the PC board and power supply can be represented by a </a:t>
            </a:r>
            <a:r>
              <a:rPr lang="en-US" dirty="0" err="1" smtClean="0"/>
              <a:t>Thevenin</a:t>
            </a:r>
            <a:r>
              <a:rPr lang="en-US" dirty="0" smtClean="0"/>
              <a:t> equivalent circuit.</a:t>
            </a:r>
            <a:endParaRPr lang="en-US" dirty="0"/>
          </a:p>
        </p:txBody>
      </p:sp>
      <p:cxnSp>
        <p:nvCxnSpPr>
          <p:cNvPr id="5" name="Straight Connector 4"/>
          <p:cNvCxnSpPr/>
          <p:nvPr/>
        </p:nvCxnSpPr>
        <p:spPr>
          <a:xfrm>
            <a:off x="4381500" y="28194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90010" y="3890439"/>
            <a:ext cx="1485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90010" y="3239834"/>
            <a:ext cx="0" cy="650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rot="5400000">
            <a:off x="5103714" y="3254237"/>
            <a:ext cx="505297" cy="197125"/>
            <a:chOff x="5742242" y="2438400"/>
            <a:chExt cx="505297" cy="197125"/>
          </a:xfrm>
        </p:grpSpPr>
        <p:cxnSp>
          <p:nvCxnSpPr>
            <p:cNvPr id="28" name="Straight Connector 27"/>
            <p:cNvCxnSpPr/>
            <p:nvPr/>
          </p:nvCxnSpPr>
          <p:spPr>
            <a:xfrm flipH="1" flipV="1">
              <a:off x="5791200" y="2438400"/>
              <a:ext cx="104361" cy="1871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95561" y="2438400"/>
              <a:ext cx="100221" cy="1871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997190" y="2448338"/>
              <a:ext cx="104361" cy="1871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98572" y="2438400"/>
              <a:ext cx="100221" cy="1871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noChangeAspect="1"/>
            </p:cNvCxnSpPr>
            <p:nvPr/>
          </p:nvCxnSpPr>
          <p:spPr>
            <a:xfrm flipH="1" flipV="1">
              <a:off x="6196559" y="2445190"/>
              <a:ext cx="50980" cy="914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noChangeAspect="1"/>
            </p:cNvCxnSpPr>
            <p:nvPr/>
          </p:nvCxnSpPr>
          <p:spPr>
            <a:xfrm flipV="1">
              <a:off x="5742242" y="2450491"/>
              <a:ext cx="48958" cy="914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a:off x="5368290" y="2819400"/>
            <a:ext cx="3810" cy="280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72100" y="3609688"/>
            <a:ext cx="3810" cy="280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48135" y="3158597"/>
            <a:ext cx="381000"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cxnSp>
        <p:nvCxnSpPr>
          <p:cNvPr id="40" name="Straight Connector 39"/>
          <p:cNvCxnSpPr/>
          <p:nvPr/>
        </p:nvCxnSpPr>
        <p:spPr>
          <a:xfrm>
            <a:off x="4956810" y="4715922"/>
            <a:ext cx="9798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rot="5400000">
            <a:off x="5679024" y="5150759"/>
            <a:ext cx="505297" cy="197125"/>
            <a:chOff x="5742242" y="2438400"/>
            <a:chExt cx="505297" cy="197125"/>
          </a:xfrm>
        </p:grpSpPr>
        <p:cxnSp>
          <p:nvCxnSpPr>
            <p:cNvPr id="44" name="Straight Connector 43"/>
            <p:cNvCxnSpPr/>
            <p:nvPr/>
          </p:nvCxnSpPr>
          <p:spPr>
            <a:xfrm flipH="1" flipV="1">
              <a:off x="5791200" y="2438400"/>
              <a:ext cx="104361" cy="1871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895561" y="2438400"/>
              <a:ext cx="100221" cy="1871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997190" y="2448338"/>
              <a:ext cx="104361" cy="1871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098572" y="2438400"/>
              <a:ext cx="100221" cy="1871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noChangeAspect="1"/>
            </p:cNvCxnSpPr>
            <p:nvPr/>
          </p:nvCxnSpPr>
          <p:spPr>
            <a:xfrm flipH="1" flipV="1">
              <a:off x="6196559" y="2445190"/>
              <a:ext cx="50980" cy="914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noChangeAspect="1"/>
            </p:cNvCxnSpPr>
            <p:nvPr/>
          </p:nvCxnSpPr>
          <p:spPr>
            <a:xfrm flipV="1">
              <a:off x="5742242" y="2450491"/>
              <a:ext cx="48958" cy="914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6023445" y="5055119"/>
            <a:ext cx="381000" cy="369332"/>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cxnSp>
        <p:nvCxnSpPr>
          <p:cNvPr id="51" name="Straight Connector 50"/>
          <p:cNvCxnSpPr/>
          <p:nvPr/>
        </p:nvCxnSpPr>
        <p:spPr>
          <a:xfrm>
            <a:off x="5924385" y="4715922"/>
            <a:ext cx="3810" cy="280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28195" y="5506210"/>
            <a:ext cx="3810" cy="280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56810" y="5786961"/>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64337" y="4728974"/>
            <a:ext cx="294928" cy="592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4159040" y="4635381"/>
            <a:ext cx="505297" cy="197125"/>
            <a:chOff x="5742242" y="2438400"/>
            <a:chExt cx="505297" cy="197125"/>
          </a:xfrm>
        </p:grpSpPr>
        <p:cxnSp>
          <p:nvCxnSpPr>
            <p:cNvPr id="56" name="Straight Connector 55"/>
            <p:cNvCxnSpPr/>
            <p:nvPr/>
          </p:nvCxnSpPr>
          <p:spPr>
            <a:xfrm flipH="1" flipV="1">
              <a:off x="5791200" y="2438400"/>
              <a:ext cx="104361" cy="18718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895561" y="2438400"/>
              <a:ext cx="100221" cy="1871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5997190" y="2448338"/>
              <a:ext cx="104361" cy="187187"/>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098572" y="2438400"/>
              <a:ext cx="100221" cy="1871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noChangeAspect="1"/>
            </p:cNvCxnSpPr>
            <p:nvPr/>
          </p:nvCxnSpPr>
          <p:spPr>
            <a:xfrm flipH="1" flipV="1">
              <a:off x="6196559" y="2445190"/>
              <a:ext cx="50980" cy="9144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noChangeAspect="1"/>
            </p:cNvCxnSpPr>
            <p:nvPr/>
          </p:nvCxnSpPr>
          <p:spPr>
            <a:xfrm flipV="1">
              <a:off x="5742242" y="2450491"/>
              <a:ext cx="48958" cy="9144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flipV="1">
            <a:off x="3864112" y="4728974"/>
            <a:ext cx="294928" cy="592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3863123" y="4731936"/>
            <a:ext cx="989" cy="45791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657600" y="5200103"/>
            <a:ext cx="388126"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94543" y="5284061"/>
            <a:ext cx="13716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864112" y="5269991"/>
            <a:ext cx="0" cy="51697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64112" y="5786961"/>
            <a:ext cx="1099757"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4914901" y="4687891"/>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53000" y="57150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800600" y="4387437"/>
            <a:ext cx="381000" cy="338554"/>
          </a:xfrm>
          <a:prstGeom prst="rect">
            <a:avLst/>
          </a:prstGeom>
          <a:noFill/>
        </p:spPr>
        <p:txBody>
          <a:bodyPr wrap="square" rtlCol="0">
            <a:spAutoFit/>
          </a:bodyPr>
          <a:lstStyle/>
          <a:p>
            <a:r>
              <a:rPr lang="en-US" sz="1600" dirty="0" smtClean="0">
                <a:solidFill>
                  <a:srgbClr val="0000FF"/>
                </a:solidFill>
              </a:rPr>
              <a:t>E</a:t>
            </a:r>
            <a:endParaRPr lang="en-US" sz="1600" dirty="0">
              <a:solidFill>
                <a:srgbClr val="0000FF"/>
              </a:solidFill>
            </a:endParaRPr>
          </a:p>
        </p:txBody>
      </p:sp>
      <p:sp>
        <p:nvSpPr>
          <p:cNvPr id="90" name="TextBox 89"/>
          <p:cNvSpPr txBox="1"/>
          <p:nvPr/>
        </p:nvSpPr>
        <p:spPr>
          <a:xfrm>
            <a:off x="4876800" y="5757446"/>
            <a:ext cx="381000" cy="338554"/>
          </a:xfrm>
          <a:prstGeom prst="rect">
            <a:avLst/>
          </a:prstGeom>
          <a:noFill/>
        </p:spPr>
        <p:txBody>
          <a:bodyPr wrap="square" rtlCol="0">
            <a:spAutoFit/>
          </a:bodyPr>
          <a:lstStyle/>
          <a:p>
            <a:r>
              <a:rPr lang="en-US" sz="1600" dirty="0" smtClean="0">
                <a:solidFill>
                  <a:srgbClr val="0000FF"/>
                </a:solidFill>
              </a:rPr>
              <a:t>F</a:t>
            </a:r>
            <a:endParaRPr lang="en-US" sz="1600" dirty="0">
              <a:solidFill>
                <a:srgbClr val="0000FF"/>
              </a:solidFill>
            </a:endParaRPr>
          </a:p>
        </p:txBody>
      </p:sp>
      <p:cxnSp>
        <p:nvCxnSpPr>
          <p:cNvPr id="92" name="Straight Arrow Connector 91"/>
          <p:cNvCxnSpPr/>
          <p:nvPr/>
        </p:nvCxnSpPr>
        <p:spPr>
          <a:xfrm>
            <a:off x="5551170" y="2819400"/>
            <a:ext cx="0" cy="3391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551667" y="2827364"/>
            <a:ext cx="1149959" cy="276999"/>
          </a:xfrm>
          <a:prstGeom prst="rect">
            <a:avLst/>
          </a:prstGeom>
          <a:noFill/>
        </p:spPr>
        <p:txBody>
          <a:bodyPr wrap="square" rtlCol="0">
            <a:spAutoFit/>
          </a:bodyPr>
          <a:lstStyle/>
          <a:p>
            <a:r>
              <a:rPr lang="en-US" sz="1200" b="1" dirty="0" smtClean="0">
                <a:solidFill>
                  <a:srgbClr val="FF0000"/>
                </a:solidFill>
              </a:rPr>
              <a:t>Current</a:t>
            </a:r>
            <a:endParaRPr lang="en-US" sz="1200" b="1" dirty="0">
              <a:solidFill>
                <a:srgbClr val="FF0000"/>
              </a:solidFill>
            </a:endParaRPr>
          </a:p>
        </p:txBody>
      </p:sp>
      <p:cxnSp>
        <p:nvCxnSpPr>
          <p:cNvPr id="95" name="Straight Arrow Connector 94"/>
          <p:cNvCxnSpPr/>
          <p:nvPr/>
        </p:nvCxnSpPr>
        <p:spPr>
          <a:xfrm>
            <a:off x="6130123" y="4686042"/>
            <a:ext cx="0" cy="3391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130620" y="4694006"/>
            <a:ext cx="1489380" cy="276999"/>
          </a:xfrm>
          <a:prstGeom prst="rect">
            <a:avLst/>
          </a:prstGeom>
          <a:noFill/>
        </p:spPr>
        <p:txBody>
          <a:bodyPr wrap="square" rtlCol="0">
            <a:spAutoFit/>
          </a:bodyPr>
          <a:lstStyle/>
          <a:p>
            <a:r>
              <a:rPr lang="en-US" sz="1200" b="1" dirty="0" smtClean="0">
                <a:solidFill>
                  <a:srgbClr val="FF0000"/>
                </a:solidFill>
              </a:rPr>
              <a:t>Same current</a:t>
            </a:r>
            <a:endParaRPr lang="en-US" sz="1200" b="1" dirty="0">
              <a:solidFill>
                <a:srgbClr val="FF0000"/>
              </a:solidFill>
            </a:endParaRPr>
          </a:p>
        </p:txBody>
      </p:sp>
      <p:sp>
        <p:nvSpPr>
          <p:cNvPr id="97" name="Rectangle 96"/>
          <p:cNvSpPr/>
          <p:nvPr/>
        </p:nvSpPr>
        <p:spPr>
          <a:xfrm>
            <a:off x="3200400" y="4343400"/>
            <a:ext cx="1611401" cy="1676400"/>
          </a:xfrm>
          <a:prstGeom prst="rect">
            <a:avLst/>
          </a:prstGeom>
          <a:no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981200" y="4686042"/>
            <a:ext cx="1149959" cy="1015663"/>
          </a:xfrm>
          <a:prstGeom prst="rect">
            <a:avLst/>
          </a:prstGeom>
          <a:noFill/>
        </p:spPr>
        <p:txBody>
          <a:bodyPr wrap="square" rtlCol="0">
            <a:spAutoFit/>
          </a:bodyPr>
          <a:lstStyle/>
          <a:p>
            <a:r>
              <a:rPr lang="en-US" sz="1200" b="1" dirty="0" err="1" smtClean="0">
                <a:solidFill>
                  <a:srgbClr val="0000FF"/>
                </a:solidFill>
              </a:rPr>
              <a:t>Thevenin</a:t>
            </a:r>
            <a:r>
              <a:rPr lang="en-US" sz="1200" b="1" dirty="0" smtClean="0">
                <a:solidFill>
                  <a:srgbClr val="0000FF"/>
                </a:solidFill>
              </a:rPr>
              <a:t> equivalent of PC Board and 12V power supply</a:t>
            </a:r>
            <a:endParaRPr lang="en-US" sz="1200" b="1" dirty="0">
              <a:solidFill>
                <a:srgbClr val="0000FF"/>
              </a:solidFill>
            </a:endParaRPr>
          </a:p>
        </p:txBody>
      </p:sp>
      <p:sp>
        <p:nvSpPr>
          <p:cNvPr id="99" name="TextBox 98"/>
          <p:cNvSpPr txBox="1"/>
          <p:nvPr/>
        </p:nvSpPr>
        <p:spPr>
          <a:xfrm>
            <a:off x="3223260" y="5085703"/>
            <a:ext cx="457200" cy="276999"/>
          </a:xfrm>
          <a:prstGeom prst="rect">
            <a:avLst/>
          </a:prstGeom>
          <a:noFill/>
        </p:spPr>
        <p:txBody>
          <a:bodyPr wrap="square" rtlCol="0">
            <a:spAutoFit/>
          </a:bodyPr>
          <a:lstStyle/>
          <a:p>
            <a:r>
              <a:rPr lang="en-US" sz="1200" b="1" dirty="0" err="1" smtClean="0">
                <a:solidFill>
                  <a:srgbClr val="0000FF"/>
                </a:solidFill>
              </a:rPr>
              <a:t>Vth</a:t>
            </a:r>
            <a:endParaRPr lang="en-US" sz="1200" b="1" dirty="0">
              <a:solidFill>
                <a:srgbClr val="0000FF"/>
              </a:solidFill>
            </a:endParaRPr>
          </a:p>
        </p:txBody>
      </p:sp>
      <p:sp>
        <p:nvSpPr>
          <p:cNvPr id="100" name="TextBox 99"/>
          <p:cNvSpPr txBox="1"/>
          <p:nvPr/>
        </p:nvSpPr>
        <p:spPr>
          <a:xfrm>
            <a:off x="4207998" y="4387437"/>
            <a:ext cx="457200" cy="276999"/>
          </a:xfrm>
          <a:prstGeom prst="rect">
            <a:avLst/>
          </a:prstGeom>
          <a:noFill/>
        </p:spPr>
        <p:txBody>
          <a:bodyPr wrap="square" rtlCol="0">
            <a:spAutoFit/>
          </a:bodyPr>
          <a:lstStyle/>
          <a:p>
            <a:r>
              <a:rPr lang="en-US" sz="1200" b="1" dirty="0" err="1" smtClean="0">
                <a:solidFill>
                  <a:srgbClr val="0000FF"/>
                </a:solidFill>
              </a:rPr>
              <a:t>Rth</a:t>
            </a:r>
            <a:endParaRPr lang="en-US" sz="1200" b="1" dirty="0">
              <a:solidFill>
                <a:srgbClr val="0000FF"/>
              </a:solidFill>
            </a:endParaRPr>
          </a:p>
        </p:txBody>
      </p:sp>
    </p:spTree>
    <p:extLst>
      <p:ext uri="{BB962C8B-B14F-4D97-AF65-F5344CB8AC3E}">
        <p14:creationId xmlns:p14="http://schemas.microsoft.com/office/powerpoint/2010/main" val="158428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319" b="22174"/>
          <a:stretch/>
        </p:blipFill>
        <p:spPr>
          <a:xfrm>
            <a:off x="1676401" y="158187"/>
            <a:ext cx="4572000" cy="328420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319" b="22174"/>
          <a:stretch/>
        </p:blipFill>
        <p:spPr>
          <a:xfrm>
            <a:off x="1676401" y="3406699"/>
            <a:ext cx="4572000" cy="3284200"/>
          </a:xfrm>
          <a:prstGeom prst="rect">
            <a:avLst/>
          </a:prstGeom>
        </p:spPr>
      </p:pic>
      <p:cxnSp>
        <p:nvCxnSpPr>
          <p:cNvPr id="6" name="Straight Connector 5"/>
          <p:cNvCxnSpPr/>
          <p:nvPr/>
        </p:nvCxnSpPr>
        <p:spPr>
          <a:xfrm flipV="1">
            <a:off x="1527979" y="1409297"/>
            <a:ext cx="294928" cy="592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526990" y="1412259"/>
            <a:ext cx="990" cy="45791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21467" y="1880426"/>
            <a:ext cx="388126"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527979" y="1950314"/>
            <a:ext cx="0" cy="3356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3894" y="2286000"/>
            <a:ext cx="29492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55314" y="1950314"/>
            <a:ext cx="13716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38801" y="2584876"/>
            <a:ext cx="838200" cy="59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5401" y="3381757"/>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05401" y="3000757"/>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 y="1752600"/>
            <a:ext cx="540913" cy="307777"/>
          </a:xfrm>
          <a:prstGeom prst="rect">
            <a:avLst/>
          </a:prstGeom>
          <a:noFill/>
        </p:spPr>
        <p:txBody>
          <a:bodyPr wrap="square" rtlCol="0">
            <a:spAutoFit/>
          </a:bodyPr>
          <a:lstStyle/>
          <a:p>
            <a:r>
              <a:rPr lang="en-US" sz="1400" b="1" dirty="0" smtClean="0">
                <a:solidFill>
                  <a:srgbClr val="0000FF"/>
                </a:solidFill>
              </a:rPr>
              <a:t>12V</a:t>
            </a:r>
            <a:endParaRPr lang="en-US" sz="1400" b="1" dirty="0">
              <a:solidFill>
                <a:srgbClr val="0000FF"/>
              </a:solidFill>
            </a:endParaRPr>
          </a:p>
        </p:txBody>
      </p:sp>
      <p:sp>
        <p:nvSpPr>
          <p:cNvPr id="25" name="TextBox 24"/>
          <p:cNvSpPr txBox="1"/>
          <p:nvPr/>
        </p:nvSpPr>
        <p:spPr>
          <a:xfrm>
            <a:off x="6307239" y="2523703"/>
            <a:ext cx="1981200" cy="954107"/>
          </a:xfrm>
          <a:prstGeom prst="rect">
            <a:avLst/>
          </a:prstGeom>
          <a:noFill/>
        </p:spPr>
        <p:txBody>
          <a:bodyPr wrap="square" rtlCol="0">
            <a:spAutoFit/>
          </a:bodyPr>
          <a:lstStyle/>
          <a:p>
            <a:r>
              <a:rPr lang="en-US" sz="1400" b="1" dirty="0" smtClean="0">
                <a:solidFill>
                  <a:srgbClr val="C00000"/>
                </a:solidFill>
              </a:rPr>
              <a:t>+</a:t>
            </a:r>
          </a:p>
          <a:p>
            <a:r>
              <a:rPr lang="en-US" sz="1400" b="1" dirty="0" err="1" smtClean="0">
                <a:solidFill>
                  <a:srgbClr val="C00000"/>
                </a:solidFill>
              </a:rPr>
              <a:t>Vth</a:t>
            </a:r>
            <a:r>
              <a:rPr lang="en-US" sz="1400" b="1" dirty="0" smtClean="0">
                <a:solidFill>
                  <a:srgbClr val="C00000"/>
                </a:solidFill>
              </a:rPr>
              <a:t> = VEF voltmeter reading (or calculation)</a:t>
            </a:r>
          </a:p>
          <a:p>
            <a:r>
              <a:rPr lang="en-US" sz="1400" b="1" dirty="0" smtClean="0">
                <a:solidFill>
                  <a:srgbClr val="C00000"/>
                </a:solidFill>
              </a:rPr>
              <a:t>−</a:t>
            </a:r>
            <a:endParaRPr lang="en-US" sz="1400" b="1" dirty="0">
              <a:solidFill>
                <a:srgbClr val="C00000"/>
              </a:solidFill>
            </a:endParaRPr>
          </a:p>
        </p:txBody>
      </p:sp>
      <p:cxnSp>
        <p:nvCxnSpPr>
          <p:cNvPr id="26" name="Straight Connector 25"/>
          <p:cNvCxnSpPr/>
          <p:nvPr/>
        </p:nvCxnSpPr>
        <p:spPr>
          <a:xfrm flipV="1">
            <a:off x="1527980" y="4648200"/>
            <a:ext cx="294928" cy="592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526991" y="4651162"/>
            <a:ext cx="990" cy="45791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21468" y="5119329"/>
            <a:ext cx="388126"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527980" y="5189217"/>
            <a:ext cx="0" cy="3356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23895" y="5524903"/>
            <a:ext cx="29492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55315" y="5189217"/>
            <a:ext cx="13716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14401" y="4991503"/>
            <a:ext cx="540913" cy="307777"/>
          </a:xfrm>
          <a:prstGeom prst="rect">
            <a:avLst/>
          </a:prstGeom>
          <a:noFill/>
        </p:spPr>
        <p:txBody>
          <a:bodyPr wrap="square" rtlCol="0">
            <a:spAutoFit/>
          </a:bodyPr>
          <a:lstStyle/>
          <a:p>
            <a:r>
              <a:rPr lang="en-US" sz="1400" b="1" dirty="0" smtClean="0">
                <a:solidFill>
                  <a:srgbClr val="0000FF"/>
                </a:solidFill>
              </a:rPr>
              <a:t>12V</a:t>
            </a:r>
            <a:endParaRPr lang="en-US" sz="1400" b="1" dirty="0">
              <a:solidFill>
                <a:srgbClr val="0000FF"/>
              </a:solidFill>
            </a:endParaRPr>
          </a:p>
        </p:txBody>
      </p:sp>
      <p:cxnSp>
        <p:nvCxnSpPr>
          <p:cNvPr id="33" name="Straight Connector 32"/>
          <p:cNvCxnSpPr/>
          <p:nvPr/>
        </p:nvCxnSpPr>
        <p:spPr>
          <a:xfrm flipV="1">
            <a:off x="5638801" y="5861476"/>
            <a:ext cx="838200" cy="59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05401" y="6658357"/>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05401" y="6277357"/>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17511" y="5861476"/>
            <a:ext cx="1635889" cy="738664"/>
          </a:xfrm>
          <a:prstGeom prst="rect">
            <a:avLst/>
          </a:prstGeom>
          <a:noFill/>
        </p:spPr>
        <p:txBody>
          <a:bodyPr wrap="square" rtlCol="0">
            <a:spAutoFit/>
          </a:bodyPr>
          <a:lstStyle/>
          <a:p>
            <a:r>
              <a:rPr lang="en-US" sz="1400" b="1" dirty="0" err="1" smtClean="0">
                <a:solidFill>
                  <a:srgbClr val="C00000"/>
                </a:solidFill>
              </a:rPr>
              <a:t>Isc</a:t>
            </a:r>
            <a:r>
              <a:rPr lang="en-US" sz="1400" b="1" dirty="0" smtClean="0">
                <a:solidFill>
                  <a:srgbClr val="C00000"/>
                </a:solidFill>
              </a:rPr>
              <a:t> is short circuit current through an ammeter</a:t>
            </a:r>
            <a:endParaRPr lang="en-US" sz="1400" b="1" dirty="0">
              <a:solidFill>
                <a:srgbClr val="C00000"/>
              </a:solidFill>
            </a:endParaRPr>
          </a:p>
        </p:txBody>
      </p:sp>
      <p:cxnSp>
        <p:nvCxnSpPr>
          <p:cNvPr id="40" name="Straight Arrow Connector 39"/>
          <p:cNvCxnSpPr/>
          <p:nvPr/>
        </p:nvCxnSpPr>
        <p:spPr>
          <a:xfrm>
            <a:off x="6461568" y="5861476"/>
            <a:ext cx="15433" cy="8294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852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319" b="22174"/>
          <a:stretch/>
        </p:blipFill>
        <p:spPr>
          <a:xfrm>
            <a:off x="2286000" y="158187"/>
            <a:ext cx="4572000" cy="328420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2319" b="22174"/>
          <a:stretch/>
        </p:blipFill>
        <p:spPr>
          <a:xfrm>
            <a:off x="2286000" y="3406699"/>
            <a:ext cx="4572000" cy="3284200"/>
          </a:xfrm>
          <a:prstGeom prst="rect">
            <a:avLst/>
          </a:prstGeom>
        </p:spPr>
      </p:pic>
      <p:cxnSp>
        <p:nvCxnSpPr>
          <p:cNvPr id="6" name="Straight Connector 5"/>
          <p:cNvCxnSpPr/>
          <p:nvPr/>
        </p:nvCxnSpPr>
        <p:spPr>
          <a:xfrm flipV="1">
            <a:off x="2137578" y="1409297"/>
            <a:ext cx="294928" cy="592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136589" y="1412259"/>
            <a:ext cx="990" cy="45791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31066" y="1880426"/>
            <a:ext cx="388126"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137578" y="1950314"/>
            <a:ext cx="0" cy="3356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3493" y="2286000"/>
            <a:ext cx="29492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64913" y="1950314"/>
            <a:ext cx="13716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248400" y="2584876"/>
            <a:ext cx="838200" cy="59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15000" y="3381757"/>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5000" y="3000757"/>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3999" y="1752600"/>
            <a:ext cx="540913" cy="307777"/>
          </a:xfrm>
          <a:prstGeom prst="rect">
            <a:avLst/>
          </a:prstGeom>
          <a:noFill/>
        </p:spPr>
        <p:txBody>
          <a:bodyPr wrap="square" rtlCol="0">
            <a:spAutoFit/>
          </a:bodyPr>
          <a:lstStyle/>
          <a:p>
            <a:r>
              <a:rPr lang="en-US" sz="1400" b="1" dirty="0" smtClean="0">
                <a:solidFill>
                  <a:srgbClr val="0000FF"/>
                </a:solidFill>
              </a:rPr>
              <a:t>12V</a:t>
            </a:r>
            <a:endParaRPr lang="en-US" sz="1400" b="1" dirty="0">
              <a:solidFill>
                <a:srgbClr val="0000FF"/>
              </a:solidFill>
            </a:endParaRPr>
          </a:p>
        </p:txBody>
      </p:sp>
      <p:sp>
        <p:nvSpPr>
          <p:cNvPr id="25" name="TextBox 24"/>
          <p:cNvSpPr txBox="1"/>
          <p:nvPr/>
        </p:nvSpPr>
        <p:spPr>
          <a:xfrm>
            <a:off x="6916838" y="2523703"/>
            <a:ext cx="1981200" cy="954107"/>
          </a:xfrm>
          <a:prstGeom prst="rect">
            <a:avLst/>
          </a:prstGeom>
          <a:noFill/>
        </p:spPr>
        <p:txBody>
          <a:bodyPr wrap="square" rtlCol="0">
            <a:spAutoFit/>
          </a:bodyPr>
          <a:lstStyle/>
          <a:p>
            <a:r>
              <a:rPr lang="en-US" sz="1400" b="1" dirty="0" smtClean="0">
                <a:solidFill>
                  <a:srgbClr val="C00000"/>
                </a:solidFill>
              </a:rPr>
              <a:t>+</a:t>
            </a:r>
          </a:p>
          <a:p>
            <a:r>
              <a:rPr lang="en-US" sz="1400" b="1" dirty="0" err="1" smtClean="0">
                <a:solidFill>
                  <a:srgbClr val="C00000"/>
                </a:solidFill>
              </a:rPr>
              <a:t>Vth</a:t>
            </a:r>
            <a:r>
              <a:rPr lang="en-US" sz="1400" b="1" dirty="0" smtClean="0">
                <a:solidFill>
                  <a:srgbClr val="C00000"/>
                </a:solidFill>
              </a:rPr>
              <a:t> = VEF voltmeter reading (or calculation)</a:t>
            </a:r>
          </a:p>
          <a:p>
            <a:r>
              <a:rPr lang="en-US" sz="1400" b="1" dirty="0" smtClean="0">
                <a:solidFill>
                  <a:srgbClr val="C00000"/>
                </a:solidFill>
              </a:rPr>
              <a:t>−</a:t>
            </a:r>
            <a:endParaRPr lang="en-US" sz="1400" b="1" dirty="0">
              <a:solidFill>
                <a:srgbClr val="C00000"/>
              </a:solidFill>
            </a:endParaRPr>
          </a:p>
        </p:txBody>
      </p:sp>
      <p:cxnSp>
        <p:nvCxnSpPr>
          <p:cNvPr id="26" name="Straight Connector 25"/>
          <p:cNvCxnSpPr/>
          <p:nvPr/>
        </p:nvCxnSpPr>
        <p:spPr>
          <a:xfrm flipV="1">
            <a:off x="2137579" y="4648200"/>
            <a:ext cx="294928" cy="592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136590" y="4651162"/>
            <a:ext cx="990" cy="45791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31067" y="5119329"/>
            <a:ext cx="388126"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137579" y="5189217"/>
            <a:ext cx="0" cy="33568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33494" y="5524903"/>
            <a:ext cx="294928"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64914" y="5189217"/>
            <a:ext cx="13716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24000" y="4991503"/>
            <a:ext cx="540913" cy="307777"/>
          </a:xfrm>
          <a:prstGeom prst="rect">
            <a:avLst/>
          </a:prstGeom>
          <a:noFill/>
        </p:spPr>
        <p:txBody>
          <a:bodyPr wrap="square" rtlCol="0">
            <a:spAutoFit/>
          </a:bodyPr>
          <a:lstStyle/>
          <a:p>
            <a:r>
              <a:rPr lang="en-US" sz="1400" b="1" dirty="0" smtClean="0">
                <a:solidFill>
                  <a:srgbClr val="0000FF"/>
                </a:solidFill>
              </a:rPr>
              <a:t>0V</a:t>
            </a:r>
            <a:endParaRPr lang="en-US" sz="1400" b="1" dirty="0">
              <a:solidFill>
                <a:srgbClr val="0000FF"/>
              </a:solidFill>
            </a:endParaRPr>
          </a:p>
        </p:txBody>
      </p:sp>
      <p:cxnSp>
        <p:nvCxnSpPr>
          <p:cNvPr id="33" name="Straight Connector 32"/>
          <p:cNvCxnSpPr/>
          <p:nvPr/>
        </p:nvCxnSpPr>
        <p:spPr>
          <a:xfrm flipV="1">
            <a:off x="6248400" y="5861476"/>
            <a:ext cx="838200" cy="5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5000" y="6658357"/>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6277357"/>
            <a:ext cx="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62800" y="5524903"/>
            <a:ext cx="1981200" cy="523220"/>
          </a:xfrm>
          <a:prstGeom prst="rect">
            <a:avLst/>
          </a:prstGeom>
          <a:noFill/>
        </p:spPr>
        <p:txBody>
          <a:bodyPr wrap="square" rtlCol="0">
            <a:spAutoFit/>
          </a:bodyPr>
          <a:lstStyle/>
          <a:p>
            <a:r>
              <a:rPr lang="en-US" sz="1400" b="1" dirty="0" err="1" smtClean="0">
                <a:solidFill>
                  <a:srgbClr val="C00000"/>
                </a:solidFill>
              </a:rPr>
              <a:t>Rth</a:t>
            </a:r>
            <a:r>
              <a:rPr lang="en-US" sz="1400" b="1" dirty="0" smtClean="0">
                <a:solidFill>
                  <a:srgbClr val="C00000"/>
                </a:solidFill>
              </a:rPr>
              <a:t> = E to F ohmmeter reading (or calculation) </a:t>
            </a:r>
            <a:endParaRPr lang="en-US" sz="1400" b="1" dirty="0">
              <a:solidFill>
                <a:srgbClr val="C00000"/>
              </a:solidFill>
            </a:endParaRPr>
          </a:p>
        </p:txBody>
      </p:sp>
      <p:sp>
        <p:nvSpPr>
          <p:cNvPr id="37" name="TextBox 36"/>
          <p:cNvSpPr txBox="1"/>
          <p:nvPr/>
        </p:nvSpPr>
        <p:spPr>
          <a:xfrm>
            <a:off x="267587" y="3276600"/>
            <a:ext cx="1857542" cy="3108543"/>
          </a:xfrm>
          <a:prstGeom prst="rect">
            <a:avLst/>
          </a:prstGeom>
          <a:noFill/>
        </p:spPr>
        <p:txBody>
          <a:bodyPr wrap="square" rtlCol="0">
            <a:spAutoFit/>
          </a:bodyPr>
          <a:lstStyle/>
          <a:p>
            <a:r>
              <a:rPr lang="en-US" sz="1400" b="1" dirty="0" smtClean="0">
                <a:solidFill>
                  <a:srgbClr val="C00000"/>
                </a:solidFill>
              </a:rPr>
              <a:t>0V is having the source turned off, which is not the same as source unplugged.  If the voltage source is “stiff,” 0V is approximated by unplugging the source and shorting connecting the voltage terminals together.  If not “stiff,” add the source resistance to </a:t>
            </a:r>
            <a:r>
              <a:rPr lang="en-US" sz="1400" b="1" dirty="0" err="1" smtClean="0">
                <a:solidFill>
                  <a:srgbClr val="C00000"/>
                </a:solidFill>
              </a:rPr>
              <a:t>Rth</a:t>
            </a:r>
            <a:r>
              <a:rPr lang="en-US" sz="1400" b="1" dirty="0" smtClean="0">
                <a:solidFill>
                  <a:srgbClr val="C00000"/>
                </a:solidFill>
              </a:rPr>
              <a:t>.</a:t>
            </a:r>
            <a:endParaRPr lang="en-US" sz="1400" b="1" dirty="0">
              <a:solidFill>
                <a:srgbClr val="C00000"/>
              </a:solidFill>
            </a:endParaRPr>
          </a:p>
        </p:txBody>
      </p:sp>
      <p:cxnSp>
        <p:nvCxnSpPr>
          <p:cNvPr id="38" name="Straight Arrow Connector 37"/>
          <p:cNvCxnSpPr/>
          <p:nvPr/>
        </p:nvCxnSpPr>
        <p:spPr>
          <a:xfrm>
            <a:off x="7086600" y="5885449"/>
            <a:ext cx="0" cy="7729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33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993775"/>
            <a:ext cx="6103937"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99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743200"/>
            <a:ext cx="7696200" cy="3771648"/>
          </a:xfrm>
          <a:prstGeom prst="rect">
            <a:avLst/>
          </a:prstGeom>
        </p:spPr>
      </p:pic>
    </p:spTree>
    <p:extLst>
      <p:ext uri="{BB962C8B-B14F-4D97-AF65-F5344CB8AC3E}">
        <p14:creationId xmlns:p14="http://schemas.microsoft.com/office/powerpoint/2010/main" val="183817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58" y="3124200"/>
            <a:ext cx="7350746" cy="3581400"/>
          </a:xfrm>
          <a:prstGeom prst="rect">
            <a:avLst/>
          </a:prstGeom>
        </p:spPr>
      </p:pic>
    </p:spTree>
    <p:extLst>
      <p:ext uri="{BB962C8B-B14F-4D97-AF65-F5344CB8AC3E}">
        <p14:creationId xmlns:p14="http://schemas.microsoft.com/office/powerpoint/2010/main" val="173169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457200" y="2805895"/>
            <a:ext cx="7543800" cy="3762811"/>
          </a:xfrm>
          <a:prstGeom prst="rect">
            <a:avLst/>
          </a:prstGeom>
        </p:spPr>
      </p:pic>
    </p:spTree>
    <p:extLst>
      <p:ext uri="{BB962C8B-B14F-4D97-AF65-F5344CB8AC3E}">
        <p14:creationId xmlns:p14="http://schemas.microsoft.com/office/powerpoint/2010/main" val="1731699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1066799" y="2743200"/>
            <a:ext cx="7060683" cy="3886200"/>
          </a:xfrm>
          <a:prstGeom prst="rect">
            <a:avLst/>
          </a:prstGeom>
        </p:spPr>
      </p:pic>
    </p:spTree>
    <p:extLst>
      <p:ext uri="{BB962C8B-B14F-4D97-AF65-F5344CB8AC3E}">
        <p14:creationId xmlns:p14="http://schemas.microsoft.com/office/powerpoint/2010/main" val="173169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3591270" y="2022207"/>
            <a:ext cx="185976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5400000">
            <a:off x="3076435" y="5604014"/>
            <a:ext cx="304800" cy="1828800"/>
            <a:chOff x="1676400" y="1524000"/>
            <a:chExt cx="304800" cy="1828800"/>
          </a:xfrm>
        </p:grpSpPr>
        <p:sp>
          <p:nvSpPr>
            <p:cNvPr id="10" name="Rectangle 9"/>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rot="1800000">
            <a:off x="2594153" y="4828162"/>
            <a:ext cx="304800" cy="1828800"/>
            <a:chOff x="1676400" y="1524000"/>
            <a:chExt cx="304800" cy="1828800"/>
          </a:xfrm>
        </p:grpSpPr>
        <p:sp>
          <p:nvSpPr>
            <p:cNvPr id="15" name="Rectangle 14"/>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rot="19800000">
            <a:off x="3539518" y="4828161"/>
            <a:ext cx="304800" cy="1828800"/>
            <a:chOff x="1676400" y="1524000"/>
            <a:chExt cx="304800" cy="1828800"/>
          </a:xfrm>
        </p:grpSpPr>
        <p:sp>
          <p:nvSpPr>
            <p:cNvPr id="19" name="Rectangle 18"/>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5400000">
            <a:off x="3986170" y="4038600"/>
            <a:ext cx="304800" cy="1828800"/>
            <a:chOff x="1676400" y="1524000"/>
            <a:chExt cx="304800" cy="1828800"/>
          </a:xfrm>
        </p:grpSpPr>
        <p:sp>
          <p:nvSpPr>
            <p:cNvPr id="23" name="Rectangle 22"/>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5400000">
            <a:off x="4901162" y="5604014"/>
            <a:ext cx="304800" cy="1828800"/>
            <a:chOff x="1676400" y="1524000"/>
            <a:chExt cx="304800" cy="1828800"/>
          </a:xfrm>
        </p:grpSpPr>
        <p:sp>
          <p:nvSpPr>
            <p:cNvPr id="27" name="Rectangle 26"/>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rot="1800000">
            <a:off x="4432822" y="4812120"/>
            <a:ext cx="304800" cy="1828800"/>
            <a:chOff x="1676400" y="1524000"/>
            <a:chExt cx="304800" cy="1828800"/>
          </a:xfrm>
        </p:grpSpPr>
        <p:sp>
          <p:nvSpPr>
            <p:cNvPr id="31" name="Rectangle 30"/>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19800000">
            <a:off x="5331456" y="4812120"/>
            <a:ext cx="304800" cy="1828800"/>
            <a:chOff x="1676400" y="1524000"/>
            <a:chExt cx="304800" cy="1828800"/>
          </a:xfrm>
        </p:grpSpPr>
        <p:sp>
          <p:nvSpPr>
            <p:cNvPr id="35" name="Rectangle 34"/>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800000">
            <a:off x="1773017" y="223301"/>
            <a:ext cx="304800" cy="1828800"/>
            <a:chOff x="1676400" y="1524000"/>
            <a:chExt cx="304800" cy="1828800"/>
          </a:xfrm>
        </p:grpSpPr>
        <p:sp>
          <p:nvSpPr>
            <p:cNvPr id="39" name="Rectangle 38"/>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1800000">
            <a:off x="3896211" y="301832"/>
            <a:ext cx="304800" cy="1828800"/>
            <a:chOff x="1676400" y="1524000"/>
            <a:chExt cx="304800" cy="1828800"/>
          </a:xfrm>
        </p:grpSpPr>
        <p:sp>
          <p:nvSpPr>
            <p:cNvPr id="43" name="Rectangle 42"/>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9800000">
            <a:off x="4821017" y="301831"/>
            <a:ext cx="304800" cy="1828800"/>
            <a:chOff x="1676400" y="1524000"/>
            <a:chExt cx="304800" cy="1828800"/>
          </a:xfrm>
        </p:grpSpPr>
        <p:sp>
          <p:nvSpPr>
            <p:cNvPr id="47" name="Rectangle 46"/>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7329734" y="1066800"/>
            <a:ext cx="304800" cy="1828800"/>
            <a:chOff x="1676400" y="1524000"/>
            <a:chExt cx="304800" cy="1828800"/>
          </a:xfrm>
        </p:grpSpPr>
        <p:sp>
          <p:nvSpPr>
            <p:cNvPr id="51" name="Rectangle 50"/>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1800000">
            <a:off x="6847452" y="290948"/>
            <a:ext cx="304800" cy="1828800"/>
            <a:chOff x="1676400" y="1524000"/>
            <a:chExt cx="304800" cy="1828800"/>
          </a:xfrm>
        </p:grpSpPr>
        <p:sp>
          <p:nvSpPr>
            <p:cNvPr id="55" name="Rectangle 54"/>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rot="19800000">
            <a:off x="7792817" y="290947"/>
            <a:ext cx="304800" cy="1828800"/>
            <a:chOff x="1676400" y="1524000"/>
            <a:chExt cx="304800" cy="1828800"/>
          </a:xfrm>
        </p:grpSpPr>
        <p:sp>
          <p:nvSpPr>
            <p:cNvPr id="59" name="Rectangle 58"/>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5400000">
            <a:off x="1935912" y="3470414"/>
            <a:ext cx="304800" cy="1828800"/>
            <a:chOff x="1676400" y="1524000"/>
            <a:chExt cx="304800" cy="1828800"/>
          </a:xfrm>
        </p:grpSpPr>
        <p:sp>
          <p:nvSpPr>
            <p:cNvPr id="63" name="Rectangle 62"/>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1800000">
            <a:off x="1487312" y="2673208"/>
            <a:ext cx="304800" cy="1828800"/>
            <a:chOff x="1676400" y="1524000"/>
            <a:chExt cx="304800" cy="1828800"/>
          </a:xfrm>
        </p:grpSpPr>
        <p:sp>
          <p:nvSpPr>
            <p:cNvPr id="67" name="Rectangle 66"/>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rot="19800000">
            <a:off x="2398995" y="2694561"/>
            <a:ext cx="304800" cy="1828800"/>
            <a:chOff x="1676400" y="1524000"/>
            <a:chExt cx="304800" cy="1828800"/>
          </a:xfrm>
        </p:grpSpPr>
        <p:sp>
          <p:nvSpPr>
            <p:cNvPr id="71" name="Rectangle 70"/>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rot="5400000">
            <a:off x="2839670" y="1905000"/>
            <a:ext cx="304800" cy="1828800"/>
            <a:chOff x="1676400" y="1524000"/>
            <a:chExt cx="304800" cy="1828800"/>
          </a:xfrm>
        </p:grpSpPr>
        <p:sp>
          <p:nvSpPr>
            <p:cNvPr id="75" name="Rectangle 74"/>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1800000">
            <a:off x="3297017" y="2694561"/>
            <a:ext cx="304800" cy="1828800"/>
            <a:chOff x="1676400" y="1524000"/>
            <a:chExt cx="304800" cy="1828800"/>
          </a:xfrm>
        </p:grpSpPr>
        <p:sp>
          <p:nvSpPr>
            <p:cNvPr id="80" name="Rectangle 79"/>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304800" y="332526"/>
            <a:ext cx="2013277" cy="1631478"/>
            <a:chOff x="304800" y="332526"/>
            <a:chExt cx="2013277" cy="1631478"/>
          </a:xfrm>
        </p:grpSpPr>
        <p:cxnSp>
          <p:nvCxnSpPr>
            <p:cNvPr id="137" name="Straight Connector 136"/>
            <p:cNvCxnSpPr/>
            <p:nvPr/>
          </p:nvCxnSpPr>
          <p:spPr>
            <a:xfrm flipV="1">
              <a:off x="1036690" y="1959874"/>
              <a:ext cx="419608" cy="4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945943" y="1066800"/>
              <a:ext cx="181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endCxn id="83" idx="2"/>
            </p:cNvCxnSpPr>
            <p:nvPr/>
          </p:nvCxnSpPr>
          <p:spPr>
            <a:xfrm>
              <a:off x="1061418" y="332526"/>
              <a:ext cx="1256659" cy="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1026200" y="1066802"/>
              <a:ext cx="7231" cy="895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1036591" y="332526"/>
              <a:ext cx="0" cy="622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04800" y="533400"/>
              <a:ext cx="585143" cy="923330"/>
            </a:xfrm>
            <a:prstGeom prst="rect">
              <a:avLst/>
            </a:prstGeom>
            <a:noFill/>
          </p:spPr>
          <p:txBody>
            <a:bodyPr wrap="square" rtlCol="0">
              <a:spAutoFit/>
            </a:bodyPr>
            <a:lstStyle/>
            <a:p>
              <a:pPr algn="ctr"/>
              <a:r>
                <a:rPr lang="en-US" dirty="0" smtClean="0"/>
                <a:t>+</a:t>
              </a:r>
            </a:p>
            <a:p>
              <a:pPr algn="ctr"/>
              <a:r>
                <a:rPr lang="en-US" dirty="0" smtClean="0"/>
                <a:t>9 V</a:t>
              </a:r>
              <a:endParaRPr lang="en-US" dirty="0"/>
            </a:p>
            <a:p>
              <a:pPr algn="ctr"/>
              <a:r>
                <a:rPr lang="en-US" dirty="0" smtClean="0"/>
                <a:t>−</a:t>
              </a:r>
              <a:endParaRPr lang="en-US" dirty="0"/>
            </a:p>
          </p:txBody>
        </p:sp>
        <p:cxnSp>
          <p:nvCxnSpPr>
            <p:cNvPr id="7" name="Straight Connector 6"/>
            <p:cNvCxnSpPr/>
            <p:nvPr/>
          </p:nvCxnSpPr>
          <p:spPr>
            <a:xfrm>
              <a:off x="793543" y="954600"/>
              <a:ext cx="49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Oval 82"/>
          <p:cNvSpPr/>
          <p:nvPr/>
        </p:nvSpPr>
        <p:spPr>
          <a:xfrm>
            <a:off x="2318077" y="264784"/>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404944" y="187329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441271" y="353424"/>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528138" y="196193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415931" y="352733"/>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479971" y="1946008"/>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016710" y="2757631"/>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103577" y="4289946"/>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rot="5400000">
            <a:off x="5759635" y="3484845"/>
            <a:ext cx="304800" cy="1828800"/>
            <a:chOff x="1676400" y="1524000"/>
            <a:chExt cx="304800" cy="1828800"/>
          </a:xfrm>
        </p:grpSpPr>
        <p:sp>
          <p:nvSpPr>
            <p:cNvPr id="92" name="Rectangle 91"/>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rot="1800000">
            <a:off x="5277353" y="2708993"/>
            <a:ext cx="304800" cy="1828800"/>
            <a:chOff x="1676400" y="1524000"/>
            <a:chExt cx="304800" cy="1828800"/>
          </a:xfrm>
        </p:grpSpPr>
        <p:sp>
          <p:nvSpPr>
            <p:cNvPr id="96" name="Rectangle 95"/>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rot="19800000">
            <a:off x="6222718" y="2708992"/>
            <a:ext cx="304800" cy="1828800"/>
            <a:chOff x="1676400" y="1524000"/>
            <a:chExt cx="304800" cy="1828800"/>
          </a:xfrm>
        </p:grpSpPr>
        <p:sp>
          <p:nvSpPr>
            <p:cNvPr id="100" name="Rectangle 99"/>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rot="5400000">
            <a:off x="6663393" y="1919431"/>
            <a:ext cx="304800" cy="1828800"/>
            <a:chOff x="1676400" y="1524000"/>
            <a:chExt cx="304800" cy="1828800"/>
          </a:xfrm>
        </p:grpSpPr>
        <p:sp>
          <p:nvSpPr>
            <p:cNvPr id="104" name="Rectangle 103"/>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rot="1800000">
            <a:off x="7120740" y="2708992"/>
            <a:ext cx="304800" cy="1828800"/>
            <a:chOff x="1676400" y="1524000"/>
            <a:chExt cx="304800" cy="1828800"/>
          </a:xfrm>
        </p:grpSpPr>
        <p:sp>
          <p:nvSpPr>
            <p:cNvPr id="108" name="Rectangle 107"/>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Oval 110"/>
          <p:cNvSpPr/>
          <p:nvPr/>
        </p:nvSpPr>
        <p:spPr>
          <a:xfrm>
            <a:off x="5840433" y="2772062"/>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927300" y="4304377"/>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rot="19800000">
            <a:off x="8023442" y="2733352"/>
            <a:ext cx="304800" cy="1820700"/>
            <a:chOff x="1676400" y="1524000"/>
            <a:chExt cx="304800" cy="1828800"/>
          </a:xfrm>
        </p:grpSpPr>
        <p:sp>
          <p:nvSpPr>
            <p:cNvPr id="114" name="Rectangle 113"/>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p:cNvCxnSpPr/>
          <p:nvPr/>
        </p:nvCxnSpPr>
        <p:spPr>
          <a:xfrm flipH="1">
            <a:off x="6831961" y="4403911"/>
            <a:ext cx="18030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3158988" y="4915187"/>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45855" y="6447502"/>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2469943" y="381000"/>
            <a:ext cx="2013277" cy="1631478"/>
            <a:chOff x="304800" y="332526"/>
            <a:chExt cx="2013277" cy="1631478"/>
          </a:xfrm>
        </p:grpSpPr>
        <p:cxnSp>
          <p:nvCxnSpPr>
            <p:cNvPr id="175" name="Straight Connector 174"/>
            <p:cNvCxnSpPr/>
            <p:nvPr/>
          </p:nvCxnSpPr>
          <p:spPr>
            <a:xfrm flipV="1">
              <a:off x="1036690" y="1959874"/>
              <a:ext cx="419608" cy="4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45943" y="1066800"/>
              <a:ext cx="181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061418" y="332526"/>
              <a:ext cx="1256659" cy="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1026200" y="1066802"/>
              <a:ext cx="7231" cy="895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1036591" y="332526"/>
              <a:ext cx="0" cy="622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304800" y="533400"/>
              <a:ext cx="585143" cy="923330"/>
            </a:xfrm>
            <a:prstGeom prst="rect">
              <a:avLst/>
            </a:prstGeom>
            <a:noFill/>
          </p:spPr>
          <p:txBody>
            <a:bodyPr wrap="square" rtlCol="0">
              <a:spAutoFit/>
            </a:bodyPr>
            <a:lstStyle/>
            <a:p>
              <a:pPr algn="ctr"/>
              <a:r>
                <a:rPr lang="en-US" dirty="0" smtClean="0"/>
                <a:t>+</a:t>
              </a:r>
            </a:p>
            <a:p>
              <a:pPr algn="ctr"/>
              <a:r>
                <a:rPr lang="en-US" dirty="0" smtClean="0"/>
                <a:t>9 V</a:t>
              </a:r>
              <a:endParaRPr lang="en-US" dirty="0"/>
            </a:p>
            <a:p>
              <a:pPr algn="ctr"/>
              <a:r>
                <a:rPr lang="en-US" dirty="0" smtClean="0"/>
                <a:t>−</a:t>
              </a:r>
              <a:endParaRPr lang="en-US" dirty="0"/>
            </a:p>
          </p:txBody>
        </p:sp>
        <p:cxnSp>
          <p:nvCxnSpPr>
            <p:cNvPr id="181" name="Straight Connector 180"/>
            <p:cNvCxnSpPr/>
            <p:nvPr/>
          </p:nvCxnSpPr>
          <p:spPr>
            <a:xfrm>
              <a:off x="793543" y="954600"/>
              <a:ext cx="49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5410200" y="381000"/>
            <a:ext cx="2013277" cy="1631478"/>
            <a:chOff x="304800" y="332526"/>
            <a:chExt cx="2013277" cy="1631478"/>
          </a:xfrm>
        </p:grpSpPr>
        <p:cxnSp>
          <p:nvCxnSpPr>
            <p:cNvPr id="183" name="Straight Connector 182"/>
            <p:cNvCxnSpPr/>
            <p:nvPr/>
          </p:nvCxnSpPr>
          <p:spPr>
            <a:xfrm flipV="1">
              <a:off x="1036690" y="1959874"/>
              <a:ext cx="419608" cy="4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5943" y="1066800"/>
              <a:ext cx="181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061418" y="332526"/>
              <a:ext cx="1256659" cy="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1026200" y="1066802"/>
              <a:ext cx="7231" cy="895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1036591" y="332526"/>
              <a:ext cx="0" cy="622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304800" y="533400"/>
              <a:ext cx="585143" cy="923330"/>
            </a:xfrm>
            <a:prstGeom prst="rect">
              <a:avLst/>
            </a:prstGeom>
            <a:noFill/>
          </p:spPr>
          <p:txBody>
            <a:bodyPr wrap="square" rtlCol="0">
              <a:spAutoFit/>
            </a:bodyPr>
            <a:lstStyle/>
            <a:p>
              <a:pPr algn="ctr"/>
              <a:r>
                <a:rPr lang="en-US" dirty="0" smtClean="0"/>
                <a:t>+</a:t>
              </a:r>
            </a:p>
            <a:p>
              <a:pPr algn="ctr"/>
              <a:r>
                <a:rPr lang="en-US" dirty="0" smtClean="0"/>
                <a:t>9 V</a:t>
              </a:r>
              <a:endParaRPr lang="en-US" dirty="0"/>
            </a:p>
            <a:p>
              <a:pPr algn="ctr"/>
              <a:r>
                <a:rPr lang="en-US" dirty="0" smtClean="0"/>
                <a:t>−</a:t>
              </a:r>
              <a:endParaRPr lang="en-US" dirty="0"/>
            </a:p>
          </p:txBody>
        </p:sp>
        <p:cxnSp>
          <p:nvCxnSpPr>
            <p:cNvPr id="189" name="Straight Connector 188"/>
            <p:cNvCxnSpPr/>
            <p:nvPr/>
          </p:nvCxnSpPr>
          <p:spPr>
            <a:xfrm>
              <a:off x="793543" y="954600"/>
              <a:ext cx="49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10597" y="2819401"/>
            <a:ext cx="2013277" cy="1565414"/>
            <a:chOff x="304800" y="332526"/>
            <a:chExt cx="2013277" cy="1631478"/>
          </a:xfrm>
        </p:grpSpPr>
        <p:cxnSp>
          <p:nvCxnSpPr>
            <p:cNvPr id="191" name="Straight Connector 190"/>
            <p:cNvCxnSpPr/>
            <p:nvPr/>
          </p:nvCxnSpPr>
          <p:spPr>
            <a:xfrm flipV="1">
              <a:off x="1036690" y="1959874"/>
              <a:ext cx="419608" cy="4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945943" y="1066800"/>
              <a:ext cx="181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061418" y="332526"/>
              <a:ext cx="1256659" cy="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1026200" y="1066802"/>
              <a:ext cx="7231" cy="895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1036591" y="332526"/>
              <a:ext cx="0" cy="622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304800" y="533400"/>
              <a:ext cx="585143" cy="923330"/>
            </a:xfrm>
            <a:prstGeom prst="rect">
              <a:avLst/>
            </a:prstGeom>
            <a:noFill/>
          </p:spPr>
          <p:txBody>
            <a:bodyPr wrap="square" rtlCol="0">
              <a:spAutoFit/>
            </a:bodyPr>
            <a:lstStyle/>
            <a:p>
              <a:pPr algn="ctr"/>
              <a:r>
                <a:rPr lang="en-US" dirty="0" smtClean="0"/>
                <a:t>+</a:t>
              </a:r>
            </a:p>
            <a:p>
              <a:pPr algn="ctr"/>
              <a:r>
                <a:rPr lang="en-US" dirty="0" smtClean="0"/>
                <a:t>9 V</a:t>
              </a:r>
              <a:endParaRPr lang="en-US" dirty="0"/>
            </a:p>
            <a:p>
              <a:pPr algn="ctr"/>
              <a:r>
                <a:rPr lang="en-US" dirty="0" smtClean="0"/>
                <a:t>−</a:t>
              </a:r>
              <a:endParaRPr lang="en-US" dirty="0"/>
            </a:p>
          </p:txBody>
        </p:sp>
        <p:cxnSp>
          <p:nvCxnSpPr>
            <p:cNvPr id="197" name="Straight Connector 196"/>
            <p:cNvCxnSpPr/>
            <p:nvPr/>
          </p:nvCxnSpPr>
          <p:spPr>
            <a:xfrm>
              <a:off x="793543" y="954600"/>
              <a:ext cx="49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3854123" y="2819400"/>
            <a:ext cx="2013277" cy="1584511"/>
            <a:chOff x="304800" y="332526"/>
            <a:chExt cx="2013277" cy="1631478"/>
          </a:xfrm>
        </p:grpSpPr>
        <p:cxnSp>
          <p:nvCxnSpPr>
            <p:cNvPr id="199" name="Straight Connector 198"/>
            <p:cNvCxnSpPr/>
            <p:nvPr/>
          </p:nvCxnSpPr>
          <p:spPr>
            <a:xfrm flipV="1">
              <a:off x="1036690" y="1959874"/>
              <a:ext cx="419608" cy="4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945943" y="1066800"/>
              <a:ext cx="181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061418" y="332526"/>
              <a:ext cx="1256659" cy="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1026200" y="1066802"/>
              <a:ext cx="7231" cy="895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1036591" y="332526"/>
              <a:ext cx="0" cy="622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304800" y="533400"/>
              <a:ext cx="585143" cy="923330"/>
            </a:xfrm>
            <a:prstGeom prst="rect">
              <a:avLst/>
            </a:prstGeom>
            <a:noFill/>
          </p:spPr>
          <p:txBody>
            <a:bodyPr wrap="square" rtlCol="0">
              <a:spAutoFit/>
            </a:bodyPr>
            <a:lstStyle/>
            <a:p>
              <a:pPr algn="ctr"/>
              <a:r>
                <a:rPr lang="en-US" dirty="0" smtClean="0"/>
                <a:t>+</a:t>
              </a:r>
            </a:p>
            <a:p>
              <a:pPr algn="ctr"/>
              <a:r>
                <a:rPr lang="en-US" dirty="0" smtClean="0"/>
                <a:t>9 V</a:t>
              </a:r>
              <a:endParaRPr lang="en-US" dirty="0"/>
            </a:p>
            <a:p>
              <a:pPr algn="ctr"/>
              <a:r>
                <a:rPr lang="en-US" dirty="0" smtClean="0"/>
                <a:t>−</a:t>
              </a:r>
              <a:endParaRPr lang="en-US" dirty="0"/>
            </a:p>
          </p:txBody>
        </p:sp>
        <p:cxnSp>
          <p:nvCxnSpPr>
            <p:cNvPr id="205" name="Straight Connector 204"/>
            <p:cNvCxnSpPr/>
            <p:nvPr/>
          </p:nvCxnSpPr>
          <p:spPr>
            <a:xfrm>
              <a:off x="793543" y="954600"/>
              <a:ext cx="49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164162" y="4953000"/>
            <a:ext cx="2013277" cy="1570079"/>
            <a:chOff x="304800" y="332526"/>
            <a:chExt cx="2013277" cy="1631478"/>
          </a:xfrm>
        </p:grpSpPr>
        <p:cxnSp>
          <p:nvCxnSpPr>
            <p:cNvPr id="207" name="Straight Connector 206"/>
            <p:cNvCxnSpPr/>
            <p:nvPr/>
          </p:nvCxnSpPr>
          <p:spPr>
            <a:xfrm flipV="1">
              <a:off x="1036690" y="1959874"/>
              <a:ext cx="419608" cy="41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945943" y="1066800"/>
              <a:ext cx="18129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061418" y="332526"/>
              <a:ext cx="1256659" cy="8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1026200" y="1066802"/>
              <a:ext cx="7231" cy="8951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1036591" y="332526"/>
              <a:ext cx="0" cy="6220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304800" y="533400"/>
              <a:ext cx="585143" cy="923330"/>
            </a:xfrm>
            <a:prstGeom prst="rect">
              <a:avLst/>
            </a:prstGeom>
            <a:noFill/>
          </p:spPr>
          <p:txBody>
            <a:bodyPr wrap="square" rtlCol="0">
              <a:spAutoFit/>
            </a:bodyPr>
            <a:lstStyle/>
            <a:p>
              <a:pPr algn="ctr"/>
              <a:r>
                <a:rPr lang="en-US" dirty="0" smtClean="0"/>
                <a:t>+</a:t>
              </a:r>
            </a:p>
            <a:p>
              <a:pPr algn="ctr"/>
              <a:r>
                <a:rPr lang="en-US" dirty="0" smtClean="0"/>
                <a:t>9 V</a:t>
              </a:r>
              <a:endParaRPr lang="en-US" dirty="0"/>
            </a:p>
            <a:p>
              <a:pPr algn="ctr"/>
              <a:r>
                <a:rPr lang="en-US" dirty="0" smtClean="0"/>
                <a:t>−</a:t>
              </a:r>
              <a:endParaRPr lang="en-US" dirty="0"/>
            </a:p>
          </p:txBody>
        </p:sp>
        <p:cxnSp>
          <p:nvCxnSpPr>
            <p:cNvPr id="213" name="Straight Connector 212"/>
            <p:cNvCxnSpPr/>
            <p:nvPr/>
          </p:nvCxnSpPr>
          <p:spPr>
            <a:xfrm>
              <a:off x="793543" y="954600"/>
              <a:ext cx="49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Group 159"/>
          <p:cNvGrpSpPr/>
          <p:nvPr/>
        </p:nvGrpSpPr>
        <p:grpSpPr>
          <a:xfrm rot="5400000">
            <a:off x="5837931" y="4038600"/>
            <a:ext cx="304800" cy="1828800"/>
            <a:chOff x="1676400" y="1524000"/>
            <a:chExt cx="304800" cy="1828800"/>
          </a:xfrm>
        </p:grpSpPr>
        <p:sp>
          <p:nvSpPr>
            <p:cNvPr id="161" name="Rectangle 160"/>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rot="5400000">
            <a:off x="6752923" y="5604014"/>
            <a:ext cx="304800" cy="1828800"/>
            <a:chOff x="1676400" y="1524000"/>
            <a:chExt cx="304800" cy="1828800"/>
          </a:xfrm>
        </p:grpSpPr>
        <p:sp>
          <p:nvSpPr>
            <p:cNvPr id="165" name="Rectangle 164"/>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rot="1800000">
            <a:off x="6284583" y="4812120"/>
            <a:ext cx="304800" cy="1828800"/>
            <a:chOff x="1676400" y="1524000"/>
            <a:chExt cx="304800" cy="1828800"/>
          </a:xfrm>
        </p:grpSpPr>
        <p:sp>
          <p:nvSpPr>
            <p:cNvPr id="169" name="Rectangle 168"/>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rot="19800000">
            <a:off x="7183217" y="4812120"/>
            <a:ext cx="304800" cy="1828800"/>
            <a:chOff x="1676400" y="1524000"/>
            <a:chExt cx="304800" cy="1828800"/>
          </a:xfrm>
        </p:grpSpPr>
        <p:sp>
          <p:nvSpPr>
            <p:cNvPr id="214" name="Rectangle 213"/>
            <p:cNvSpPr/>
            <p:nvPr/>
          </p:nvSpPr>
          <p:spPr>
            <a:xfrm>
              <a:off x="1676400" y="2133600"/>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V="1">
              <a:off x="1833465" y="15240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1833465" y="2743200"/>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068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761999" y="2667000"/>
            <a:ext cx="7697647" cy="3760769"/>
          </a:xfrm>
          <a:prstGeom prst="rect">
            <a:avLst/>
          </a:prstGeom>
        </p:spPr>
      </p:pic>
    </p:spTree>
    <p:extLst>
      <p:ext uri="{BB962C8B-B14F-4D97-AF65-F5344CB8AC3E}">
        <p14:creationId xmlns:p14="http://schemas.microsoft.com/office/powerpoint/2010/main" val="173169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81200"/>
            <a:ext cx="7239000" cy="4473939"/>
          </a:xfrm>
          <a:prstGeom prst="rect">
            <a:avLst/>
          </a:prstGeom>
        </p:spPr>
      </p:pic>
    </p:spTree>
    <p:extLst>
      <p:ext uri="{BB962C8B-B14F-4D97-AF65-F5344CB8AC3E}">
        <p14:creationId xmlns:p14="http://schemas.microsoft.com/office/powerpoint/2010/main" val="173169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098875"/>
            <a:ext cx="6553200" cy="4419209"/>
          </a:xfrm>
          <a:prstGeom prst="rect">
            <a:avLst/>
          </a:prstGeom>
        </p:spPr>
      </p:pic>
    </p:spTree>
    <p:extLst>
      <p:ext uri="{BB962C8B-B14F-4D97-AF65-F5344CB8AC3E}">
        <p14:creationId xmlns:p14="http://schemas.microsoft.com/office/powerpoint/2010/main" val="173169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72855"/>
            <a:ext cx="5206285" cy="3733800"/>
          </a:xfrm>
          <a:prstGeom prst="rect">
            <a:avLst/>
          </a:prstGeom>
        </p:spPr>
      </p:pic>
      <p:grpSp>
        <p:nvGrpSpPr>
          <p:cNvPr id="15" name="Group 14"/>
          <p:cNvGrpSpPr/>
          <p:nvPr/>
        </p:nvGrpSpPr>
        <p:grpSpPr>
          <a:xfrm>
            <a:off x="304800" y="318967"/>
            <a:ext cx="8458200" cy="3865495"/>
            <a:chOff x="304800" y="318967"/>
            <a:chExt cx="8458200" cy="3865495"/>
          </a:xfrm>
        </p:grpSpPr>
        <p:sp>
          <p:nvSpPr>
            <p:cNvPr id="8" name="TextBox 7"/>
            <p:cNvSpPr txBox="1"/>
            <p:nvPr/>
          </p:nvSpPr>
          <p:spPr>
            <a:xfrm>
              <a:off x="304801" y="1782555"/>
              <a:ext cx="3152391" cy="1384995"/>
            </a:xfrm>
            <a:prstGeom prst="rect">
              <a:avLst/>
            </a:prstGeom>
            <a:noFill/>
            <a:ln>
              <a:solidFill>
                <a:schemeClr val="tx1"/>
              </a:solidFill>
            </a:ln>
          </p:spPr>
          <p:txBody>
            <a:bodyPr wrap="square" rtlCol="0">
              <a:spAutoFit/>
            </a:bodyPr>
            <a:lstStyle/>
            <a:p>
              <a:r>
                <a:rPr lang="en-US" sz="1400" b="1" dirty="0" smtClean="0"/>
                <a:t>Part 2.  12V connected.  For </a:t>
              </a:r>
              <a:r>
                <a:rPr lang="en-US" sz="1400" b="1" dirty="0"/>
                <a:t>each of the following, compute </a:t>
              </a:r>
              <a:r>
                <a:rPr lang="en-US" sz="1400" b="1" dirty="0" smtClean="0"/>
                <a:t>the voltage displayed by a voltmeter connected </a:t>
              </a:r>
            </a:p>
            <a:p>
              <a:pPr marL="233363"/>
              <a:r>
                <a:rPr lang="en-US" sz="1400" b="1" dirty="0" smtClean="0"/>
                <a:t>Red probe on B, black </a:t>
              </a:r>
              <a:r>
                <a:rPr lang="en-US" sz="1400" b="1" dirty="0"/>
                <a:t>probe </a:t>
              </a:r>
              <a:r>
                <a:rPr lang="en-US" sz="1400" b="1" dirty="0" smtClean="0"/>
                <a:t>on D,</a:t>
              </a:r>
            </a:p>
            <a:p>
              <a:pPr marL="233363"/>
              <a:r>
                <a:rPr lang="en-US" sz="1400" b="1" dirty="0"/>
                <a:t>Red probe </a:t>
              </a:r>
              <a:r>
                <a:rPr lang="en-US" sz="1400" b="1" dirty="0" smtClean="0"/>
                <a:t>on K, black </a:t>
              </a:r>
              <a:r>
                <a:rPr lang="en-US" sz="1400" b="1" dirty="0"/>
                <a:t>probe </a:t>
              </a:r>
              <a:r>
                <a:rPr lang="en-US" sz="1400" b="1" dirty="0" smtClean="0"/>
                <a:t>on F,</a:t>
              </a:r>
            </a:p>
            <a:p>
              <a:pPr marL="233363"/>
              <a:r>
                <a:rPr lang="en-US" sz="1400" b="1" dirty="0"/>
                <a:t>Red probe </a:t>
              </a:r>
              <a:r>
                <a:rPr lang="en-US" sz="1400" b="1" dirty="0" smtClean="0"/>
                <a:t>on D, black </a:t>
              </a:r>
              <a:r>
                <a:rPr lang="en-US" sz="1400" b="1" dirty="0"/>
                <a:t>probe </a:t>
              </a:r>
              <a:r>
                <a:rPr lang="en-US" sz="1400" b="1" dirty="0" smtClean="0"/>
                <a:t>on E.</a:t>
              </a:r>
              <a:endParaRPr lang="en-US" sz="1400" dirty="0"/>
            </a:p>
          </p:txBody>
        </p:sp>
        <p:sp>
          <p:nvSpPr>
            <p:cNvPr id="7" name="TextBox 6"/>
            <p:cNvSpPr txBox="1"/>
            <p:nvPr/>
          </p:nvSpPr>
          <p:spPr>
            <a:xfrm>
              <a:off x="304800" y="348150"/>
              <a:ext cx="3152391" cy="1384995"/>
            </a:xfrm>
            <a:prstGeom prst="rect">
              <a:avLst/>
            </a:prstGeom>
            <a:noFill/>
            <a:ln>
              <a:solidFill>
                <a:schemeClr val="tx1"/>
              </a:solidFill>
            </a:ln>
          </p:spPr>
          <p:txBody>
            <a:bodyPr wrap="square" rtlCol="0">
              <a:spAutoFit/>
            </a:bodyPr>
            <a:lstStyle/>
            <a:p>
              <a:r>
                <a:rPr lang="en-US" sz="1400" b="1" dirty="0" smtClean="0"/>
                <a:t>Part 1.  12V disconnected.  For each of the following, compute the resistance displayed by an ohmmeter connected </a:t>
              </a:r>
            </a:p>
            <a:p>
              <a:pPr marL="233363"/>
              <a:r>
                <a:rPr lang="en-US" sz="1400" b="1" dirty="0" smtClean="0"/>
                <a:t>Between B and D,</a:t>
              </a:r>
            </a:p>
            <a:p>
              <a:pPr marL="233363"/>
              <a:r>
                <a:rPr lang="en-US" sz="1400" b="1" dirty="0" smtClean="0"/>
                <a:t>Between K and F,</a:t>
              </a:r>
            </a:p>
            <a:p>
              <a:pPr marL="233363"/>
              <a:r>
                <a:rPr lang="en-US" sz="1400" b="1" dirty="0" smtClean="0"/>
                <a:t>Between D and E.</a:t>
              </a:r>
              <a:endParaRPr lang="en-US" sz="1400" dirty="0"/>
            </a:p>
          </p:txBody>
        </p:sp>
        <p:sp>
          <p:nvSpPr>
            <p:cNvPr id="9" name="TextBox 8"/>
            <p:cNvSpPr txBox="1"/>
            <p:nvPr/>
          </p:nvSpPr>
          <p:spPr>
            <a:xfrm>
              <a:off x="304801" y="3230355"/>
              <a:ext cx="3152391" cy="954107"/>
            </a:xfrm>
            <a:prstGeom prst="rect">
              <a:avLst/>
            </a:prstGeom>
            <a:noFill/>
            <a:ln>
              <a:solidFill>
                <a:schemeClr val="tx1"/>
              </a:solidFill>
            </a:ln>
          </p:spPr>
          <p:txBody>
            <a:bodyPr wrap="square" rtlCol="0">
              <a:spAutoFit/>
            </a:bodyPr>
            <a:lstStyle/>
            <a:p>
              <a:r>
                <a:rPr lang="en-US" sz="1400" b="1" dirty="0" smtClean="0"/>
                <a:t>Part 3.  Determine the </a:t>
              </a:r>
              <a:r>
                <a:rPr lang="en-US" sz="1400" b="1" dirty="0" err="1" smtClean="0"/>
                <a:t>Thevenin</a:t>
              </a:r>
              <a:r>
                <a:rPr lang="en-US" sz="1400" b="1" dirty="0" smtClean="0"/>
                <a:t> equivalent circuit for the PC Board, with 12V connected, as seen by an external circuit connected between D and E.</a:t>
              </a:r>
              <a:endParaRPr lang="en-US" sz="1400" dirty="0"/>
            </a:p>
          </p:txBody>
        </p:sp>
        <p:sp>
          <p:nvSpPr>
            <p:cNvPr id="12" name="TextBox 11"/>
            <p:cNvSpPr txBox="1"/>
            <p:nvPr/>
          </p:nvSpPr>
          <p:spPr>
            <a:xfrm>
              <a:off x="3733800" y="318967"/>
              <a:ext cx="5029200" cy="307777"/>
            </a:xfrm>
            <a:prstGeom prst="rect">
              <a:avLst/>
            </a:prstGeom>
            <a:noFill/>
            <a:ln>
              <a:noFill/>
            </a:ln>
          </p:spPr>
          <p:txBody>
            <a:bodyPr wrap="square" rtlCol="0">
              <a:spAutoFit/>
            </a:bodyPr>
            <a:lstStyle/>
            <a:p>
              <a:r>
                <a:rPr lang="en-US" sz="1400" b="1" dirty="0" smtClean="0"/>
                <a:t>Name:  ____________________________</a:t>
              </a:r>
              <a:endParaRPr lang="en-US" sz="1400" dirty="0"/>
            </a:p>
          </p:txBody>
        </p:sp>
      </p:grpSp>
    </p:spTree>
    <p:extLst>
      <p:ext uri="{BB962C8B-B14F-4D97-AF65-F5344CB8AC3E}">
        <p14:creationId xmlns:p14="http://schemas.microsoft.com/office/powerpoint/2010/main" val="292190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776" y="534968"/>
            <a:ext cx="5062377" cy="3657600"/>
          </a:xfrm>
          <a:prstGeom prst="rect">
            <a:avLst/>
          </a:prstGeom>
        </p:spPr>
      </p:pic>
      <p:grpSp>
        <p:nvGrpSpPr>
          <p:cNvPr id="9" name="Group 8"/>
          <p:cNvGrpSpPr/>
          <p:nvPr/>
        </p:nvGrpSpPr>
        <p:grpSpPr>
          <a:xfrm>
            <a:off x="304800" y="318967"/>
            <a:ext cx="8458200" cy="3865495"/>
            <a:chOff x="304800" y="318967"/>
            <a:chExt cx="8458200" cy="3865495"/>
          </a:xfrm>
        </p:grpSpPr>
        <p:sp>
          <p:nvSpPr>
            <p:cNvPr id="10" name="TextBox 9"/>
            <p:cNvSpPr txBox="1"/>
            <p:nvPr/>
          </p:nvSpPr>
          <p:spPr>
            <a:xfrm>
              <a:off x="304801" y="1782555"/>
              <a:ext cx="3152391" cy="1384995"/>
            </a:xfrm>
            <a:prstGeom prst="rect">
              <a:avLst/>
            </a:prstGeom>
            <a:noFill/>
            <a:ln>
              <a:solidFill>
                <a:schemeClr val="tx1"/>
              </a:solidFill>
            </a:ln>
          </p:spPr>
          <p:txBody>
            <a:bodyPr wrap="square" rtlCol="0">
              <a:spAutoFit/>
            </a:bodyPr>
            <a:lstStyle/>
            <a:p>
              <a:r>
                <a:rPr lang="en-US" sz="1400" b="1" dirty="0" smtClean="0"/>
                <a:t>Part 2.  12V connected.  For </a:t>
              </a:r>
              <a:r>
                <a:rPr lang="en-US" sz="1400" b="1" dirty="0"/>
                <a:t>each of the following, compute </a:t>
              </a:r>
              <a:r>
                <a:rPr lang="en-US" sz="1400" b="1" dirty="0" smtClean="0"/>
                <a:t>the voltage displayed by a voltmeter connected </a:t>
              </a:r>
            </a:p>
            <a:p>
              <a:pPr marL="233363"/>
              <a:r>
                <a:rPr lang="en-US" sz="1400" b="1" dirty="0" smtClean="0"/>
                <a:t>Red probe on B, black </a:t>
              </a:r>
              <a:r>
                <a:rPr lang="en-US" sz="1400" b="1" dirty="0"/>
                <a:t>probe </a:t>
              </a:r>
              <a:r>
                <a:rPr lang="en-US" sz="1400" b="1" dirty="0" smtClean="0"/>
                <a:t>on D,</a:t>
              </a:r>
            </a:p>
            <a:p>
              <a:pPr marL="233363"/>
              <a:r>
                <a:rPr lang="en-US" sz="1400" b="1" dirty="0"/>
                <a:t>Red probe </a:t>
              </a:r>
              <a:r>
                <a:rPr lang="en-US" sz="1400" b="1" dirty="0" smtClean="0"/>
                <a:t>on K, black </a:t>
              </a:r>
              <a:r>
                <a:rPr lang="en-US" sz="1400" b="1" dirty="0"/>
                <a:t>probe </a:t>
              </a:r>
              <a:r>
                <a:rPr lang="en-US" sz="1400" b="1" dirty="0" smtClean="0"/>
                <a:t>on F,</a:t>
              </a:r>
            </a:p>
            <a:p>
              <a:pPr marL="233363"/>
              <a:r>
                <a:rPr lang="en-US" sz="1400" b="1" dirty="0"/>
                <a:t>Red probe </a:t>
              </a:r>
              <a:r>
                <a:rPr lang="en-US" sz="1400" b="1" dirty="0" smtClean="0"/>
                <a:t>on D, black </a:t>
              </a:r>
              <a:r>
                <a:rPr lang="en-US" sz="1400" b="1" dirty="0"/>
                <a:t>probe </a:t>
              </a:r>
              <a:r>
                <a:rPr lang="en-US" sz="1400" b="1" dirty="0" smtClean="0"/>
                <a:t>on E.</a:t>
              </a:r>
              <a:endParaRPr lang="en-US" sz="1400" dirty="0"/>
            </a:p>
          </p:txBody>
        </p:sp>
        <p:sp>
          <p:nvSpPr>
            <p:cNvPr id="11" name="TextBox 10"/>
            <p:cNvSpPr txBox="1"/>
            <p:nvPr/>
          </p:nvSpPr>
          <p:spPr>
            <a:xfrm>
              <a:off x="304800" y="348150"/>
              <a:ext cx="3152391" cy="1384995"/>
            </a:xfrm>
            <a:prstGeom prst="rect">
              <a:avLst/>
            </a:prstGeom>
            <a:noFill/>
            <a:ln>
              <a:solidFill>
                <a:schemeClr val="tx1"/>
              </a:solidFill>
            </a:ln>
          </p:spPr>
          <p:txBody>
            <a:bodyPr wrap="square" rtlCol="0">
              <a:spAutoFit/>
            </a:bodyPr>
            <a:lstStyle/>
            <a:p>
              <a:r>
                <a:rPr lang="en-US" sz="1400" b="1" dirty="0" smtClean="0"/>
                <a:t>Part 1.  12V disconnected.  For each of the following, compute the resistance displayed by an ohmmeter connected </a:t>
              </a:r>
            </a:p>
            <a:p>
              <a:pPr marL="233363"/>
              <a:r>
                <a:rPr lang="en-US" sz="1400" b="1" dirty="0" smtClean="0"/>
                <a:t>Between B and D,</a:t>
              </a:r>
            </a:p>
            <a:p>
              <a:pPr marL="233363"/>
              <a:r>
                <a:rPr lang="en-US" sz="1400" b="1" dirty="0" smtClean="0"/>
                <a:t>Between K and F,</a:t>
              </a:r>
            </a:p>
            <a:p>
              <a:pPr marL="233363"/>
              <a:r>
                <a:rPr lang="en-US" sz="1400" b="1" dirty="0" smtClean="0"/>
                <a:t>Between D and E.</a:t>
              </a:r>
              <a:endParaRPr lang="en-US" sz="1400" dirty="0"/>
            </a:p>
          </p:txBody>
        </p:sp>
        <p:sp>
          <p:nvSpPr>
            <p:cNvPr id="12" name="TextBox 11"/>
            <p:cNvSpPr txBox="1"/>
            <p:nvPr/>
          </p:nvSpPr>
          <p:spPr>
            <a:xfrm>
              <a:off x="304801" y="3230355"/>
              <a:ext cx="3152391" cy="954107"/>
            </a:xfrm>
            <a:prstGeom prst="rect">
              <a:avLst/>
            </a:prstGeom>
            <a:noFill/>
            <a:ln>
              <a:solidFill>
                <a:schemeClr val="tx1"/>
              </a:solidFill>
            </a:ln>
          </p:spPr>
          <p:txBody>
            <a:bodyPr wrap="square" rtlCol="0">
              <a:spAutoFit/>
            </a:bodyPr>
            <a:lstStyle/>
            <a:p>
              <a:r>
                <a:rPr lang="en-US" sz="1400" b="1" dirty="0" smtClean="0"/>
                <a:t>Part 3.  Determine the </a:t>
              </a:r>
              <a:r>
                <a:rPr lang="en-US" sz="1400" b="1" dirty="0" err="1" smtClean="0"/>
                <a:t>Thevenin</a:t>
              </a:r>
              <a:r>
                <a:rPr lang="en-US" sz="1400" b="1" dirty="0" smtClean="0"/>
                <a:t> equivalent circuit for the PC Board, with 12V connected, as seen by an external circuit connected between D and E.</a:t>
              </a:r>
              <a:endParaRPr lang="en-US" sz="1400" dirty="0"/>
            </a:p>
          </p:txBody>
        </p:sp>
        <p:sp>
          <p:nvSpPr>
            <p:cNvPr id="13" name="TextBox 12"/>
            <p:cNvSpPr txBox="1"/>
            <p:nvPr/>
          </p:nvSpPr>
          <p:spPr>
            <a:xfrm>
              <a:off x="3733800" y="318967"/>
              <a:ext cx="5029200" cy="307777"/>
            </a:xfrm>
            <a:prstGeom prst="rect">
              <a:avLst/>
            </a:prstGeom>
            <a:noFill/>
            <a:ln>
              <a:noFill/>
            </a:ln>
          </p:spPr>
          <p:txBody>
            <a:bodyPr wrap="square" rtlCol="0">
              <a:spAutoFit/>
            </a:bodyPr>
            <a:lstStyle/>
            <a:p>
              <a:r>
                <a:rPr lang="en-US" sz="1400" b="1" dirty="0" smtClean="0"/>
                <a:t>Name:  ____________________________</a:t>
              </a:r>
              <a:endParaRPr lang="en-US" sz="1400" dirty="0"/>
            </a:p>
          </p:txBody>
        </p:sp>
      </p:grpSp>
    </p:spTree>
    <p:extLst>
      <p:ext uri="{BB962C8B-B14F-4D97-AF65-F5344CB8AC3E}">
        <p14:creationId xmlns:p14="http://schemas.microsoft.com/office/powerpoint/2010/main" val="68726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526862"/>
            <a:ext cx="5075325" cy="3657600"/>
          </a:xfrm>
          <a:prstGeom prst="rect">
            <a:avLst/>
          </a:prstGeom>
        </p:spPr>
      </p:pic>
      <p:grpSp>
        <p:nvGrpSpPr>
          <p:cNvPr id="9" name="Group 8"/>
          <p:cNvGrpSpPr/>
          <p:nvPr/>
        </p:nvGrpSpPr>
        <p:grpSpPr>
          <a:xfrm>
            <a:off x="304800" y="318967"/>
            <a:ext cx="8458200" cy="3865495"/>
            <a:chOff x="304800" y="318967"/>
            <a:chExt cx="8458200" cy="3865495"/>
          </a:xfrm>
        </p:grpSpPr>
        <p:sp>
          <p:nvSpPr>
            <p:cNvPr id="10" name="TextBox 9"/>
            <p:cNvSpPr txBox="1"/>
            <p:nvPr/>
          </p:nvSpPr>
          <p:spPr>
            <a:xfrm>
              <a:off x="304801" y="1782555"/>
              <a:ext cx="3152391" cy="1384995"/>
            </a:xfrm>
            <a:prstGeom prst="rect">
              <a:avLst/>
            </a:prstGeom>
            <a:noFill/>
            <a:ln>
              <a:solidFill>
                <a:schemeClr val="tx1"/>
              </a:solidFill>
            </a:ln>
          </p:spPr>
          <p:txBody>
            <a:bodyPr wrap="square" rtlCol="0">
              <a:spAutoFit/>
            </a:bodyPr>
            <a:lstStyle/>
            <a:p>
              <a:r>
                <a:rPr lang="en-US" sz="1400" b="1" dirty="0" smtClean="0"/>
                <a:t>Part 2.  12V connected.  For </a:t>
              </a:r>
              <a:r>
                <a:rPr lang="en-US" sz="1400" b="1" dirty="0"/>
                <a:t>each of the following, compute </a:t>
              </a:r>
              <a:r>
                <a:rPr lang="en-US" sz="1400" b="1" dirty="0" smtClean="0"/>
                <a:t>the voltage displayed by a voltmeter connected </a:t>
              </a:r>
            </a:p>
            <a:p>
              <a:pPr marL="233363"/>
              <a:r>
                <a:rPr lang="en-US" sz="1400" b="1" dirty="0" smtClean="0"/>
                <a:t>Red probe on B, black </a:t>
              </a:r>
              <a:r>
                <a:rPr lang="en-US" sz="1400" b="1" dirty="0"/>
                <a:t>probe </a:t>
              </a:r>
              <a:r>
                <a:rPr lang="en-US" sz="1400" b="1" dirty="0" smtClean="0"/>
                <a:t>on D,</a:t>
              </a:r>
            </a:p>
            <a:p>
              <a:pPr marL="233363"/>
              <a:r>
                <a:rPr lang="en-US" sz="1400" b="1" dirty="0"/>
                <a:t>Red probe </a:t>
              </a:r>
              <a:r>
                <a:rPr lang="en-US" sz="1400" b="1" dirty="0" smtClean="0"/>
                <a:t>on K, black </a:t>
              </a:r>
              <a:r>
                <a:rPr lang="en-US" sz="1400" b="1" dirty="0"/>
                <a:t>probe </a:t>
              </a:r>
              <a:r>
                <a:rPr lang="en-US" sz="1400" b="1" dirty="0" smtClean="0"/>
                <a:t>on F,</a:t>
              </a:r>
            </a:p>
            <a:p>
              <a:pPr marL="233363"/>
              <a:r>
                <a:rPr lang="en-US" sz="1400" b="1" dirty="0"/>
                <a:t>Red probe </a:t>
              </a:r>
              <a:r>
                <a:rPr lang="en-US" sz="1400" b="1" dirty="0" smtClean="0"/>
                <a:t>on D, black </a:t>
              </a:r>
              <a:r>
                <a:rPr lang="en-US" sz="1400" b="1" dirty="0"/>
                <a:t>probe </a:t>
              </a:r>
              <a:r>
                <a:rPr lang="en-US" sz="1400" b="1" dirty="0" smtClean="0"/>
                <a:t>on E.</a:t>
              </a:r>
              <a:endParaRPr lang="en-US" sz="1400" dirty="0"/>
            </a:p>
          </p:txBody>
        </p:sp>
        <p:sp>
          <p:nvSpPr>
            <p:cNvPr id="11" name="TextBox 10"/>
            <p:cNvSpPr txBox="1"/>
            <p:nvPr/>
          </p:nvSpPr>
          <p:spPr>
            <a:xfrm>
              <a:off x="304800" y="348150"/>
              <a:ext cx="3152391" cy="1384995"/>
            </a:xfrm>
            <a:prstGeom prst="rect">
              <a:avLst/>
            </a:prstGeom>
            <a:noFill/>
            <a:ln>
              <a:solidFill>
                <a:schemeClr val="tx1"/>
              </a:solidFill>
            </a:ln>
          </p:spPr>
          <p:txBody>
            <a:bodyPr wrap="square" rtlCol="0">
              <a:spAutoFit/>
            </a:bodyPr>
            <a:lstStyle/>
            <a:p>
              <a:r>
                <a:rPr lang="en-US" sz="1400" b="1" dirty="0" smtClean="0"/>
                <a:t>Part 1.  12V disconnected.  For each of the following, compute the resistance displayed by an ohmmeter connected </a:t>
              </a:r>
            </a:p>
            <a:p>
              <a:pPr marL="233363"/>
              <a:r>
                <a:rPr lang="en-US" sz="1400" b="1" dirty="0" smtClean="0"/>
                <a:t>Between B and D,</a:t>
              </a:r>
            </a:p>
            <a:p>
              <a:pPr marL="233363"/>
              <a:r>
                <a:rPr lang="en-US" sz="1400" b="1" dirty="0" smtClean="0"/>
                <a:t>Between K and F,</a:t>
              </a:r>
            </a:p>
            <a:p>
              <a:pPr marL="233363"/>
              <a:r>
                <a:rPr lang="en-US" sz="1400" b="1" dirty="0" smtClean="0"/>
                <a:t>Between D and E.</a:t>
              </a:r>
              <a:endParaRPr lang="en-US" sz="1400" dirty="0"/>
            </a:p>
          </p:txBody>
        </p:sp>
        <p:sp>
          <p:nvSpPr>
            <p:cNvPr id="12" name="TextBox 11"/>
            <p:cNvSpPr txBox="1"/>
            <p:nvPr/>
          </p:nvSpPr>
          <p:spPr>
            <a:xfrm>
              <a:off x="304801" y="3230355"/>
              <a:ext cx="3152391" cy="954107"/>
            </a:xfrm>
            <a:prstGeom prst="rect">
              <a:avLst/>
            </a:prstGeom>
            <a:noFill/>
            <a:ln>
              <a:solidFill>
                <a:schemeClr val="tx1"/>
              </a:solidFill>
            </a:ln>
          </p:spPr>
          <p:txBody>
            <a:bodyPr wrap="square" rtlCol="0">
              <a:spAutoFit/>
            </a:bodyPr>
            <a:lstStyle/>
            <a:p>
              <a:r>
                <a:rPr lang="en-US" sz="1400" b="1" dirty="0" smtClean="0"/>
                <a:t>Part 3.  Determine the </a:t>
              </a:r>
              <a:r>
                <a:rPr lang="en-US" sz="1400" b="1" dirty="0" err="1" smtClean="0"/>
                <a:t>Thevenin</a:t>
              </a:r>
              <a:r>
                <a:rPr lang="en-US" sz="1400" b="1" dirty="0" smtClean="0"/>
                <a:t> equivalent circuit for the PC Board, with 12V connected, as seen by an external circuit connected between D and E.</a:t>
              </a:r>
              <a:endParaRPr lang="en-US" sz="1400" dirty="0"/>
            </a:p>
          </p:txBody>
        </p:sp>
        <p:sp>
          <p:nvSpPr>
            <p:cNvPr id="13" name="TextBox 12"/>
            <p:cNvSpPr txBox="1"/>
            <p:nvPr/>
          </p:nvSpPr>
          <p:spPr>
            <a:xfrm>
              <a:off x="3733800" y="318967"/>
              <a:ext cx="5029200" cy="307777"/>
            </a:xfrm>
            <a:prstGeom prst="rect">
              <a:avLst/>
            </a:prstGeom>
            <a:noFill/>
            <a:ln>
              <a:noFill/>
            </a:ln>
          </p:spPr>
          <p:txBody>
            <a:bodyPr wrap="square" rtlCol="0">
              <a:spAutoFit/>
            </a:bodyPr>
            <a:lstStyle/>
            <a:p>
              <a:r>
                <a:rPr lang="en-US" sz="1400" b="1" dirty="0" smtClean="0"/>
                <a:t>Name:  ____________________________</a:t>
              </a:r>
              <a:endParaRPr lang="en-US" sz="1400" dirty="0"/>
            </a:p>
          </p:txBody>
        </p:sp>
      </p:grpSp>
    </p:spTree>
    <p:extLst>
      <p:ext uri="{BB962C8B-B14F-4D97-AF65-F5344CB8AC3E}">
        <p14:creationId xmlns:p14="http://schemas.microsoft.com/office/powerpoint/2010/main" val="68726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22118"/>
            <a:ext cx="7866530" cy="6078682"/>
          </a:xfrm>
          <a:prstGeom prst="rect">
            <a:avLst/>
          </a:prstGeom>
        </p:spPr>
      </p:pic>
    </p:spTree>
    <p:extLst>
      <p:ext uri="{BB962C8B-B14F-4D97-AF65-F5344CB8AC3E}">
        <p14:creationId xmlns:p14="http://schemas.microsoft.com/office/powerpoint/2010/main" val="207742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4585B5A-429E-404B-8FEF-31E44C79C140}" type="slidenum">
              <a:rPr lang="en-US" altLang="en-US" sz="1400" smtClean="0"/>
              <a:pPr eaLnBrk="1" hangingPunct="1">
                <a:spcBef>
                  <a:spcPct val="0"/>
                </a:spcBef>
                <a:buFontTx/>
                <a:buNone/>
              </a:pPr>
              <a:t>4</a:t>
            </a:fld>
            <a:endParaRPr lang="en-US" altLang="en-US" sz="1400" smtClean="0"/>
          </a:p>
        </p:txBody>
      </p:sp>
      <p:grpSp>
        <p:nvGrpSpPr>
          <p:cNvPr id="24579" name="Group 2"/>
          <p:cNvGrpSpPr>
            <a:grpSpLocks/>
          </p:cNvGrpSpPr>
          <p:nvPr/>
        </p:nvGrpSpPr>
        <p:grpSpPr bwMode="auto">
          <a:xfrm>
            <a:off x="762000" y="609600"/>
            <a:ext cx="7543800" cy="5815013"/>
            <a:chOff x="480" y="384"/>
            <a:chExt cx="4752" cy="3663"/>
          </a:xfrm>
        </p:grpSpPr>
        <p:grpSp>
          <p:nvGrpSpPr>
            <p:cNvPr id="24580" name="Group 3"/>
            <p:cNvGrpSpPr>
              <a:grpSpLocks/>
            </p:cNvGrpSpPr>
            <p:nvPr/>
          </p:nvGrpSpPr>
          <p:grpSpPr bwMode="auto">
            <a:xfrm>
              <a:off x="480" y="384"/>
              <a:ext cx="4752" cy="3663"/>
              <a:chOff x="480" y="384"/>
              <a:chExt cx="4752" cy="3663"/>
            </a:xfrm>
          </p:grpSpPr>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l="13333" t="32593" r="13333" b="32083"/>
              <a:stretch>
                <a:fillRect/>
              </a:stretch>
            </p:blipFill>
            <p:spPr bwMode="auto">
              <a:xfrm>
                <a:off x="480" y="384"/>
                <a:ext cx="4752" cy="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AutoShape 5"/>
              <p:cNvSpPr>
                <a:spLocks noChangeArrowheads="1"/>
              </p:cNvSpPr>
              <p:nvPr/>
            </p:nvSpPr>
            <p:spPr bwMode="auto">
              <a:xfrm rot="-1614993">
                <a:off x="3888" y="1872"/>
                <a:ext cx="576" cy="144"/>
              </a:xfrm>
              <a:prstGeom prst="leftArrow">
                <a:avLst>
                  <a:gd name="adj1" fmla="val 50000"/>
                  <a:gd name="adj2" fmla="val 100000"/>
                </a:avLst>
              </a:prstGeom>
              <a:noFill/>
              <a:ln w="254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24581" name="Text Box 6"/>
            <p:cNvSpPr txBox="1">
              <a:spLocks noChangeArrowheads="1"/>
            </p:cNvSpPr>
            <p:nvPr/>
          </p:nvSpPr>
          <p:spPr bwMode="auto">
            <a:xfrm>
              <a:off x="1536" y="816"/>
              <a:ext cx="24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a:solidFill>
                    <a:srgbClr val="FF0000"/>
                  </a:solidFill>
                  <a:cs typeface="Arial" charset="0"/>
                </a:rPr>
                <a:t>www.expresspcb.com</a:t>
              </a:r>
            </a:p>
          </p:txBody>
        </p:sp>
      </p:grpSp>
    </p:spTree>
    <p:extLst>
      <p:ext uri="{BB962C8B-B14F-4D97-AF65-F5344CB8AC3E}">
        <p14:creationId xmlns:p14="http://schemas.microsoft.com/office/powerpoint/2010/main" val="63739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FF56AED-3266-4163-BC46-646B801DD04B}" type="slidenum">
              <a:rPr lang="en-US" altLang="en-US" sz="1400" smtClean="0"/>
              <a:pPr eaLnBrk="1" hangingPunct="1">
                <a:spcBef>
                  <a:spcPct val="0"/>
                </a:spcBef>
                <a:buFontTx/>
                <a:buNone/>
              </a:pPr>
              <a:t>5</a:t>
            </a:fld>
            <a:endParaRPr lang="en-US" altLang="en-US" sz="1400" smtClean="0"/>
          </a:p>
        </p:txBody>
      </p:sp>
      <p:grpSp>
        <p:nvGrpSpPr>
          <p:cNvPr id="25603" name="Group 2"/>
          <p:cNvGrpSpPr>
            <a:grpSpLocks/>
          </p:cNvGrpSpPr>
          <p:nvPr/>
        </p:nvGrpSpPr>
        <p:grpSpPr bwMode="auto">
          <a:xfrm>
            <a:off x="1104900" y="985838"/>
            <a:ext cx="6934200" cy="4886325"/>
            <a:chOff x="696" y="621"/>
            <a:chExt cx="4368" cy="3078"/>
          </a:xfrm>
        </p:grpSpPr>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 y="621"/>
              <a:ext cx="4368"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Line 4"/>
            <p:cNvSpPr>
              <a:spLocks noChangeShapeType="1"/>
            </p:cNvSpPr>
            <p:nvPr/>
          </p:nvSpPr>
          <p:spPr bwMode="auto">
            <a:xfrm>
              <a:off x="1488" y="292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4537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578827-1CC4-47D8-84FA-424CAE3FDA7B}" type="slidenum">
              <a:rPr lang="en-US" altLang="en-US" sz="1400" smtClean="0"/>
              <a:pPr eaLnBrk="1" hangingPunct="1">
                <a:spcBef>
                  <a:spcPct val="0"/>
                </a:spcBef>
                <a:buFontTx/>
                <a:buNone/>
              </a:pPr>
              <a:t>6</a:t>
            </a:fld>
            <a:endParaRPr lang="en-US" altLang="en-US" sz="1400" smtClean="0"/>
          </a:p>
        </p:txBody>
      </p:sp>
      <p:grpSp>
        <p:nvGrpSpPr>
          <p:cNvPr id="26627" name="Group 2"/>
          <p:cNvGrpSpPr>
            <a:grpSpLocks/>
          </p:cNvGrpSpPr>
          <p:nvPr/>
        </p:nvGrpSpPr>
        <p:grpSpPr bwMode="auto">
          <a:xfrm>
            <a:off x="76200" y="0"/>
            <a:ext cx="9021763" cy="6858000"/>
            <a:chOff x="48" y="0"/>
            <a:chExt cx="5683" cy="4320"/>
          </a:xfrm>
        </p:grpSpPr>
        <p:grpSp>
          <p:nvGrpSpPr>
            <p:cNvPr id="26628" name="Group 3"/>
            <p:cNvGrpSpPr>
              <a:grpSpLocks/>
            </p:cNvGrpSpPr>
            <p:nvPr/>
          </p:nvGrpSpPr>
          <p:grpSpPr bwMode="auto">
            <a:xfrm>
              <a:off x="48" y="0"/>
              <a:ext cx="5472" cy="4247"/>
              <a:chOff x="48" y="0"/>
              <a:chExt cx="5472" cy="4247"/>
            </a:xfrm>
          </p:grpSpPr>
          <p:pic>
            <p:nvPicPr>
              <p:cNvPr id="26641" name="Picture 4"/>
              <p:cNvPicPr>
                <a:picLocks noChangeAspect="1" noChangeArrowheads="1"/>
              </p:cNvPicPr>
              <p:nvPr/>
            </p:nvPicPr>
            <p:blipFill>
              <a:blip r:embed="rId2">
                <a:extLst>
                  <a:ext uri="{28A0092B-C50C-407E-A947-70E740481C1C}">
                    <a14:useLocalDpi xmlns:a14="http://schemas.microsoft.com/office/drawing/2010/main" val="0"/>
                  </a:ext>
                </a:extLst>
              </a:blip>
              <a:srcRect l="9975" t="19005" r="25333" b="4073"/>
              <a:stretch>
                <a:fillRect/>
              </a:stretch>
            </p:blipFill>
            <p:spPr bwMode="auto">
              <a:xfrm>
                <a:off x="48" y="0"/>
                <a:ext cx="4848" cy="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2" name="Text Box 5"/>
              <p:cNvSpPr txBox="1">
                <a:spLocks noChangeArrowheads="1"/>
              </p:cNvSpPr>
              <p:nvPr/>
            </p:nvSpPr>
            <p:spPr bwMode="auto">
              <a:xfrm>
                <a:off x="2592" y="192"/>
                <a:ext cx="2928" cy="21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a:cs typeface="Arial" charset="0"/>
                  </a:rPr>
                  <a:t>http://en.wikipedia.org/wiki/Electronic_color_code</a:t>
                </a:r>
              </a:p>
            </p:txBody>
          </p:sp>
        </p:grpSp>
        <p:grpSp>
          <p:nvGrpSpPr>
            <p:cNvPr id="26629" name="Group 6"/>
            <p:cNvGrpSpPr>
              <a:grpSpLocks/>
            </p:cNvGrpSpPr>
            <p:nvPr/>
          </p:nvGrpSpPr>
          <p:grpSpPr bwMode="auto">
            <a:xfrm>
              <a:off x="4032" y="864"/>
              <a:ext cx="1699" cy="3456"/>
              <a:chOff x="4032" y="864"/>
              <a:chExt cx="1699" cy="3456"/>
            </a:xfrm>
          </p:grpSpPr>
          <p:pic>
            <p:nvPicPr>
              <p:cNvPr id="26630" name="Picture 7"/>
              <p:cNvPicPr>
                <a:picLocks noChangeAspect="1" noChangeArrowheads="1"/>
              </p:cNvPicPr>
              <p:nvPr/>
            </p:nvPicPr>
            <p:blipFill>
              <a:blip r:embed="rId3">
                <a:extLst>
                  <a:ext uri="{28A0092B-C50C-407E-A947-70E740481C1C}">
                    <a14:useLocalDpi xmlns:a14="http://schemas.microsoft.com/office/drawing/2010/main" val="0"/>
                  </a:ext>
                </a:extLst>
              </a:blip>
              <a:srcRect l="71527" t="23341" r="2217" b="33002"/>
              <a:stretch>
                <a:fillRect/>
              </a:stretch>
            </p:blipFill>
            <p:spPr bwMode="auto">
              <a:xfrm>
                <a:off x="4032" y="1824"/>
                <a:ext cx="1699" cy="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631" name="Group 8"/>
              <p:cNvGrpSpPr>
                <a:grpSpLocks/>
              </p:cNvGrpSpPr>
              <p:nvPr/>
            </p:nvGrpSpPr>
            <p:grpSpPr bwMode="auto">
              <a:xfrm>
                <a:off x="4176" y="864"/>
                <a:ext cx="1392" cy="1920"/>
                <a:chOff x="4176" y="864"/>
                <a:chExt cx="1392" cy="1920"/>
              </a:xfrm>
            </p:grpSpPr>
            <p:sp>
              <p:nvSpPr>
                <p:cNvPr id="26632" name="Rectangle 9"/>
                <p:cNvSpPr>
                  <a:spLocks noChangeArrowheads="1"/>
                </p:cNvSpPr>
                <p:nvPr/>
              </p:nvSpPr>
              <p:spPr bwMode="auto">
                <a:xfrm>
                  <a:off x="4176" y="1920"/>
                  <a:ext cx="336"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3" name="Rectangle 10"/>
                <p:cNvSpPr>
                  <a:spLocks noChangeArrowheads="1"/>
                </p:cNvSpPr>
                <p:nvPr/>
              </p:nvSpPr>
              <p:spPr bwMode="auto">
                <a:xfrm>
                  <a:off x="4896" y="1920"/>
                  <a:ext cx="336"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4" name="Rectangle 11"/>
                <p:cNvSpPr>
                  <a:spLocks noChangeArrowheads="1"/>
                </p:cNvSpPr>
                <p:nvPr/>
              </p:nvSpPr>
              <p:spPr bwMode="auto">
                <a:xfrm>
                  <a:off x="4176" y="2208"/>
                  <a:ext cx="336"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5" name="Rectangle 12"/>
                <p:cNvSpPr>
                  <a:spLocks noChangeArrowheads="1"/>
                </p:cNvSpPr>
                <p:nvPr/>
              </p:nvSpPr>
              <p:spPr bwMode="auto">
                <a:xfrm>
                  <a:off x="4176" y="2496"/>
                  <a:ext cx="336"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6" name="Rectangle 13"/>
                <p:cNvSpPr>
                  <a:spLocks noChangeArrowheads="1"/>
                </p:cNvSpPr>
                <p:nvPr/>
              </p:nvSpPr>
              <p:spPr bwMode="auto">
                <a:xfrm>
                  <a:off x="4896" y="2208"/>
                  <a:ext cx="336"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7" name="Rectangle 14"/>
                <p:cNvSpPr>
                  <a:spLocks noChangeArrowheads="1"/>
                </p:cNvSpPr>
                <p:nvPr/>
              </p:nvSpPr>
              <p:spPr bwMode="auto">
                <a:xfrm>
                  <a:off x="4896" y="2496"/>
                  <a:ext cx="336"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8" name="Line 15"/>
                <p:cNvSpPr>
                  <a:spLocks noChangeShapeType="1"/>
                </p:cNvSpPr>
                <p:nvPr/>
              </p:nvSpPr>
              <p:spPr bwMode="auto">
                <a:xfrm flipH="1">
                  <a:off x="4992" y="1584"/>
                  <a:ext cx="48" cy="33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Text Box 16"/>
                <p:cNvSpPr txBox="1">
                  <a:spLocks noChangeArrowheads="1"/>
                </p:cNvSpPr>
                <p:nvPr/>
              </p:nvSpPr>
              <p:spPr bwMode="auto">
                <a:xfrm>
                  <a:off x="4848" y="864"/>
                  <a:ext cx="72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FF0000"/>
                      </a:solidFill>
                      <a:cs typeface="Arial" charset="0"/>
                    </a:rPr>
                    <a:t>We mostly use the boxed sizes, which increase in 1.5 multiples</a:t>
                  </a:r>
                </a:p>
              </p:txBody>
            </p:sp>
            <p:sp>
              <p:nvSpPr>
                <p:cNvPr id="26640" name="Line 17"/>
                <p:cNvSpPr>
                  <a:spLocks noChangeShapeType="1"/>
                </p:cNvSpPr>
                <p:nvPr/>
              </p:nvSpPr>
              <p:spPr bwMode="auto">
                <a:xfrm flipH="1">
                  <a:off x="4512" y="1584"/>
                  <a:ext cx="384" cy="33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extLst>
      <p:ext uri="{BB962C8B-B14F-4D97-AF65-F5344CB8AC3E}">
        <p14:creationId xmlns:p14="http://schemas.microsoft.com/office/powerpoint/2010/main" val="323309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DB3E7E6-298B-4FA5-AFD1-79818FF2E847}" type="slidenum">
              <a:rPr lang="en-US" altLang="en-US" sz="1400" smtClean="0"/>
              <a:pPr eaLnBrk="1" hangingPunct="1">
                <a:spcBef>
                  <a:spcPct val="0"/>
                </a:spcBef>
                <a:buFontTx/>
                <a:buNone/>
              </a:pPr>
              <a:t>7</a:t>
            </a:fld>
            <a:endParaRPr lang="en-US" altLang="en-US" sz="1400" smtClean="0"/>
          </a:p>
        </p:txBody>
      </p:sp>
      <p:grpSp>
        <p:nvGrpSpPr>
          <p:cNvPr id="27651" name="Group 2"/>
          <p:cNvGrpSpPr>
            <a:grpSpLocks/>
          </p:cNvGrpSpPr>
          <p:nvPr/>
        </p:nvGrpSpPr>
        <p:grpSpPr bwMode="auto">
          <a:xfrm>
            <a:off x="838200" y="381000"/>
            <a:ext cx="7315200" cy="6030913"/>
            <a:chOff x="528" y="240"/>
            <a:chExt cx="4608" cy="3799"/>
          </a:xfrm>
        </p:grpSpPr>
        <p:pic>
          <p:nvPicPr>
            <p:cNvPr id="27652" name="Picture 3" descr="Color_Code_Pictur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576"/>
              <a:ext cx="4608" cy="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
            <p:cNvSpPr txBox="1">
              <a:spLocks noChangeArrowheads="1"/>
            </p:cNvSpPr>
            <p:nvPr/>
          </p:nvSpPr>
          <p:spPr bwMode="auto">
            <a:xfrm>
              <a:off x="672" y="240"/>
              <a:ext cx="41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cs typeface="Arial" charset="0"/>
                </a:rPr>
                <a:t>Color Code Clock</a:t>
              </a:r>
            </a:p>
          </p:txBody>
        </p:sp>
      </p:grpSp>
    </p:spTree>
    <p:extLst>
      <p:ext uri="{BB962C8B-B14F-4D97-AF65-F5344CB8AC3E}">
        <p14:creationId xmlns:p14="http://schemas.microsoft.com/office/powerpoint/2010/main" val="172366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37698792"/>
              </p:ext>
            </p:extLst>
          </p:nvPr>
        </p:nvGraphicFramePr>
        <p:xfrm>
          <a:off x="1066800" y="228600"/>
          <a:ext cx="6809153" cy="6324600"/>
        </p:xfrm>
        <a:graphic>
          <a:graphicData uri="http://schemas.openxmlformats.org/presentationml/2006/ole">
            <mc:AlternateContent xmlns:mc="http://schemas.openxmlformats.org/markup-compatibility/2006">
              <mc:Choice xmlns:v="urn:schemas-microsoft-com:vml" Requires="v">
                <p:oleObj spid="_x0000_s1056" name="Document" r:id="rId4" imgW="5956042" imgH="5531839" progId="Word.Document.12">
                  <p:embed/>
                </p:oleObj>
              </mc:Choice>
              <mc:Fallback>
                <p:oleObj name="Document" r:id="rId4" imgW="5956042" imgH="5531839" progId="Word.Document.12">
                  <p:embed/>
                  <p:pic>
                    <p:nvPicPr>
                      <p:cNvPr id="0" name=""/>
                      <p:cNvPicPr/>
                      <p:nvPr/>
                    </p:nvPicPr>
                    <p:blipFill>
                      <a:blip r:embed="rId5"/>
                      <a:stretch>
                        <a:fillRect/>
                      </a:stretch>
                    </p:blipFill>
                    <p:spPr>
                      <a:xfrm>
                        <a:off x="1066800" y="228600"/>
                        <a:ext cx="6809153" cy="6324600"/>
                      </a:xfrm>
                      <a:prstGeom prst="rect">
                        <a:avLst/>
                      </a:prstGeom>
                    </p:spPr>
                  </p:pic>
                </p:oleObj>
              </mc:Fallback>
            </mc:AlternateContent>
          </a:graphicData>
        </a:graphic>
      </p:graphicFrame>
    </p:spTree>
    <p:extLst>
      <p:ext uri="{BB962C8B-B14F-4D97-AF65-F5344CB8AC3E}">
        <p14:creationId xmlns:p14="http://schemas.microsoft.com/office/powerpoint/2010/main" val="400786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319" b="22174"/>
          <a:stretch/>
        </p:blipFill>
        <p:spPr>
          <a:xfrm>
            <a:off x="838200" y="533400"/>
            <a:ext cx="7531646" cy="5410200"/>
          </a:xfrm>
          <a:prstGeom prst="rect">
            <a:avLst/>
          </a:prstGeom>
        </p:spPr>
      </p:pic>
    </p:spTree>
    <p:extLst>
      <p:ext uri="{BB962C8B-B14F-4D97-AF65-F5344CB8AC3E}">
        <p14:creationId xmlns:p14="http://schemas.microsoft.com/office/powerpoint/2010/main" val="46006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555</Words>
  <Application>Microsoft Office PowerPoint</Application>
  <PresentationFormat>On-screen Show (4:3)</PresentationFormat>
  <Paragraphs>80</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University - ECS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 Grady</dc:creator>
  <cp:lastModifiedBy>Mack Grady</cp:lastModifiedBy>
  <cp:revision>37</cp:revision>
  <cp:lastPrinted>2014-11-05T17:09:10Z</cp:lastPrinted>
  <dcterms:created xsi:type="dcterms:W3CDTF">2013-11-06T02:35:49Z</dcterms:created>
  <dcterms:modified xsi:type="dcterms:W3CDTF">2014-11-05T19:55:14Z</dcterms:modified>
</cp:coreProperties>
</file>