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58" r:id="rId5"/>
    <p:sldId id="257" r:id="rId6"/>
    <p:sldId id="260"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93" d="100"/>
          <a:sy n="93" d="100"/>
        </p:scale>
        <p:origin x="-414" y="-72"/>
      </p:cViewPr>
      <p:guideLst>
        <p:guide orient="horz" pos="2160"/>
        <p:guide pos="2880"/>
      </p:guideLst>
    </p:cSldViewPr>
  </p:slideViewPr>
  <p:notesTextViewPr>
    <p:cViewPr>
      <p:scale>
        <a:sx n="1" d="1"/>
        <a:sy n="1" d="1"/>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8F86C9-98D6-4494-AF33-D1422AC6397F}"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329959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8F86C9-98D6-4494-AF33-D1422AC6397F}"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198073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8F86C9-98D6-4494-AF33-D1422AC6397F}"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403680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8F86C9-98D6-4494-AF33-D1422AC6397F}"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1374625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8F86C9-98D6-4494-AF33-D1422AC6397F}"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3469328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8F86C9-98D6-4494-AF33-D1422AC6397F}"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21403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8F86C9-98D6-4494-AF33-D1422AC6397F}" type="datetimeFigureOut">
              <a:rPr lang="en-US" smtClean="0"/>
              <a:t>10/9/2016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386870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8F86C9-98D6-4494-AF33-D1422AC6397F}" type="datetimeFigureOut">
              <a:rPr lang="en-US" smtClean="0"/>
              <a:t>10/9/2016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1235835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F86C9-98D6-4494-AF33-D1422AC6397F}" type="datetimeFigureOut">
              <a:rPr lang="en-US" smtClean="0"/>
              <a:t>10/9/2016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3576709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8F86C9-98D6-4494-AF33-D1422AC6397F}"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4051262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8F86C9-98D6-4494-AF33-D1422AC6397F}"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9DC69-A3AF-4618-B62C-3C9A0C6386B4}" type="slidenum">
              <a:rPr lang="en-US" smtClean="0"/>
              <a:t>‹#›</a:t>
            </a:fld>
            <a:endParaRPr lang="en-US"/>
          </a:p>
        </p:txBody>
      </p:sp>
    </p:spTree>
    <p:extLst>
      <p:ext uri="{BB962C8B-B14F-4D97-AF65-F5344CB8AC3E}">
        <p14:creationId xmlns:p14="http://schemas.microsoft.com/office/powerpoint/2010/main" val="163160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F86C9-98D6-4494-AF33-D1422AC6397F}" type="datetimeFigureOut">
              <a:rPr lang="en-US" smtClean="0"/>
              <a:t>10/9/2016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9DC69-A3AF-4618-B62C-3C9A0C6386B4}" type="slidenum">
              <a:rPr lang="en-US" smtClean="0"/>
              <a:t>‹#›</a:t>
            </a:fld>
            <a:endParaRPr lang="en-US"/>
          </a:p>
        </p:txBody>
      </p:sp>
    </p:spTree>
    <p:extLst>
      <p:ext uri="{BB962C8B-B14F-4D97-AF65-F5344CB8AC3E}">
        <p14:creationId xmlns:p14="http://schemas.microsoft.com/office/powerpoint/2010/main" val="4250120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n.wikipedia.org/wiki/Texas_Instruments_Inc." TargetMode="External"/><Relationship Id="rId13" Type="http://schemas.openxmlformats.org/officeDocument/2006/relationships/hyperlink" Target="http://en.wikipedia.org/wiki/General_Electric_Company" TargetMode="External"/><Relationship Id="rId3" Type="http://schemas.openxmlformats.org/officeDocument/2006/relationships/hyperlink" Target="http://en.wikipedia.org/wiki/H._J._Round" TargetMode="External"/><Relationship Id="rId7" Type="http://schemas.openxmlformats.org/officeDocument/2006/relationships/hyperlink" Target="http://en.wikipedia.org/wiki/Light-emitting_diode#cite_note-15" TargetMode="External"/><Relationship Id="rId12" Type="http://schemas.openxmlformats.org/officeDocument/2006/relationships/hyperlink" Target="http://en.wikipedia.org/wiki/Nick_Holonyak" TargetMode="External"/><Relationship Id="rId2" Type="http://schemas.openxmlformats.org/officeDocument/2006/relationships/hyperlink" Target="http://en.wikipedia.org/wiki/Electroluminescence" TargetMode="External"/><Relationship Id="rId1" Type="http://schemas.openxmlformats.org/officeDocument/2006/relationships/slideLayout" Target="../slideLayouts/slideLayout1.xml"/><Relationship Id="rId6" Type="http://schemas.openxmlformats.org/officeDocument/2006/relationships/hyperlink" Target="http://en.wikipedia.org/wiki/Gallium_arsenide" TargetMode="External"/><Relationship Id="rId11" Type="http://schemas.openxmlformats.org/officeDocument/2006/relationships/hyperlink" Target="http://en.wikipedia.org/wiki/Infrared_light" TargetMode="External"/><Relationship Id="rId5" Type="http://schemas.openxmlformats.org/officeDocument/2006/relationships/hyperlink" Target="http://en.wikipedia.org/wiki/Radio_Corporation_of_America" TargetMode="External"/><Relationship Id="rId15" Type="http://schemas.openxmlformats.org/officeDocument/2006/relationships/hyperlink" Target="http://en.wikipedia.org/wiki/M._George_Craford" TargetMode="External"/><Relationship Id="rId10" Type="http://schemas.openxmlformats.org/officeDocument/2006/relationships/hyperlink" Target="http://en.wikipedia.org/wiki/James_R._Biard" TargetMode="External"/><Relationship Id="rId4" Type="http://schemas.openxmlformats.org/officeDocument/2006/relationships/hyperlink" Target="http://en.wikipedia.org/wiki/Marconi_Company" TargetMode="External"/><Relationship Id="rId9" Type="http://schemas.openxmlformats.org/officeDocument/2006/relationships/hyperlink" Target="http://en.wikipedia.org/wiki/Dallas,_TX" TargetMode="External"/><Relationship Id="rId14" Type="http://schemas.openxmlformats.org/officeDocument/2006/relationships/hyperlink" Target="http://en.wikipedia.org/wiki/Light-emitting_diode#cite_note-LemelsonMIT-6"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Light-emitting_diode#cite_note-IDA-119" TargetMode="External"/><Relationship Id="rId2" Type="http://schemas.openxmlformats.org/officeDocument/2006/relationships/hyperlink" Target="http://en.wikipedia.org/wiki/Lambert's_cosine_law"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Energy_level" TargetMode="External"/><Relationship Id="rId13" Type="http://schemas.openxmlformats.org/officeDocument/2006/relationships/hyperlink" Target="http://en.wikipedia.org/wiki/Silicon" TargetMode="External"/><Relationship Id="rId18" Type="http://schemas.openxmlformats.org/officeDocument/2006/relationships/image" Target="../media/image2.png"/><Relationship Id="rId3" Type="http://schemas.openxmlformats.org/officeDocument/2006/relationships/hyperlink" Target="http://en.wikipedia.org/wiki/P-n_junction" TargetMode="External"/><Relationship Id="rId7" Type="http://schemas.openxmlformats.org/officeDocument/2006/relationships/hyperlink" Target="http://en.wikipedia.org/wiki/Electrode" TargetMode="External"/><Relationship Id="rId12" Type="http://schemas.openxmlformats.org/officeDocument/2006/relationships/hyperlink" Target="http://en.wikipedia.org/wiki/Band_gap" TargetMode="External"/><Relationship Id="rId17" Type="http://schemas.openxmlformats.org/officeDocument/2006/relationships/image" Target="../media/image1.png"/><Relationship Id="rId2" Type="http://schemas.openxmlformats.org/officeDocument/2006/relationships/hyperlink" Target="http://en.wikipedia.org/wiki/Doping_(semiconductor)" TargetMode="External"/><Relationship Id="rId16" Type="http://schemas.openxmlformats.org/officeDocument/2006/relationships/hyperlink" Target="http://en.wikipedia.org/wiki/Direct_band_gap" TargetMode="External"/><Relationship Id="rId1" Type="http://schemas.openxmlformats.org/officeDocument/2006/relationships/slideLayout" Target="../slideLayouts/slideLayout1.xml"/><Relationship Id="rId6" Type="http://schemas.openxmlformats.org/officeDocument/2006/relationships/hyperlink" Target="http://en.wikipedia.org/wiki/Electron_hole" TargetMode="External"/><Relationship Id="rId11" Type="http://schemas.openxmlformats.org/officeDocument/2006/relationships/hyperlink" Target="http://en.wikipedia.org/wiki/Wavelength" TargetMode="External"/><Relationship Id="rId5" Type="http://schemas.openxmlformats.org/officeDocument/2006/relationships/hyperlink" Target="http://en.wikipedia.org/wiki/Electron" TargetMode="External"/><Relationship Id="rId15" Type="http://schemas.openxmlformats.org/officeDocument/2006/relationships/hyperlink" Target="http://en.wikipedia.org/wiki/Indirect_band_gap" TargetMode="External"/><Relationship Id="rId10" Type="http://schemas.openxmlformats.org/officeDocument/2006/relationships/hyperlink" Target="http://en.wikipedia.org/wiki/Photon" TargetMode="External"/><Relationship Id="rId4" Type="http://schemas.openxmlformats.org/officeDocument/2006/relationships/hyperlink" Target="http://en.wikipedia.org/wiki/Anode" TargetMode="External"/><Relationship Id="rId9" Type="http://schemas.openxmlformats.org/officeDocument/2006/relationships/hyperlink" Target="http://en.wikipedia.org/wiki/Energy" TargetMode="External"/><Relationship Id="rId14" Type="http://schemas.openxmlformats.org/officeDocument/2006/relationships/hyperlink" Target="http://en.wikipedia.org/wiki/Germaniu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Constant_current" TargetMode="External"/><Relationship Id="rId2" Type="http://schemas.openxmlformats.org/officeDocument/2006/relationships/hyperlink" Target="http://en.wikipedia.org/wiki/Shockley_diode_equation"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en.wikipedia.org/wiki/Button_cel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Spectral_radiance"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en.wikipedia.org/wiki/Visible_spectrum" TargetMode="External"/><Relationship Id="rId4" Type="http://schemas.openxmlformats.org/officeDocument/2006/relationships/hyperlink" Target="http://en.wikipedia.org/wiki/Black_body"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hyperlink" Target="http://en.wikipedia.org/wiki/Light-emitting_diode#cite_note-8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5300" y="457200"/>
            <a:ext cx="8153400" cy="5724644"/>
          </a:xfrm>
          <a:prstGeom prst="rect">
            <a:avLst/>
          </a:prstGeom>
          <a:noFill/>
        </p:spPr>
        <p:txBody>
          <a:bodyPr wrap="square" rtlCol="0">
            <a:spAutoFit/>
          </a:bodyPr>
          <a:lstStyle/>
          <a:p>
            <a:endParaRPr lang="en-US" dirty="0" smtClean="0">
              <a:effectLst/>
            </a:endParaRPr>
          </a:p>
          <a:p>
            <a:r>
              <a:rPr lang="en-US" dirty="0" smtClean="0">
                <a:effectLst/>
                <a:hlinkClick r:id="rId2" tooltip="Electroluminescence"/>
              </a:rPr>
              <a:t>Electroluminescence</a:t>
            </a:r>
            <a:r>
              <a:rPr lang="en-US" dirty="0" smtClean="0">
                <a:effectLst/>
              </a:rPr>
              <a:t> as a phenomenon was discovered in 1907 by the British experimenter </a:t>
            </a:r>
            <a:r>
              <a:rPr lang="en-US" dirty="0" smtClean="0">
                <a:effectLst/>
                <a:hlinkClick r:id="rId3" tooltip="H. J. Round"/>
              </a:rPr>
              <a:t>H. J. Round</a:t>
            </a:r>
            <a:r>
              <a:rPr lang="en-US" dirty="0" smtClean="0">
                <a:effectLst/>
              </a:rPr>
              <a:t> of </a:t>
            </a:r>
            <a:r>
              <a:rPr lang="en-US" dirty="0" smtClean="0">
                <a:effectLst/>
                <a:hlinkClick r:id="rId4" tooltip="Marconi Company"/>
              </a:rPr>
              <a:t>Marconi Labs</a:t>
            </a:r>
            <a:endParaRPr lang="en-US" dirty="0" smtClean="0">
              <a:effectLst/>
            </a:endParaRPr>
          </a:p>
          <a:p>
            <a:endParaRPr lang="en-US" dirty="0" smtClean="0">
              <a:effectLst/>
            </a:endParaRPr>
          </a:p>
          <a:p>
            <a:r>
              <a:rPr lang="en-US" dirty="0" smtClean="0">
                <a:effectLst/>
              </a:rPr>
              <a:t>Rubin </a:t>
            </a:r>
            <a:r>
              <a:rPr lang="en-US" dirty="0" err="1" smtClean="0">
                <a:effectLst/>
              </a:rPr>
              <a:t>Braunstein</a:t>
            </a:r>
            <a:r>
              <a:rPr lang="en-US" dirty="0" smtClean="0">
                <a:effectLst/>
              </a:rPr>
              <a:t> of the </a:t>
            </a:r>
            <a:r>
              <a:rPr lang="en-US" dirty="0" smtClean="0">
                <a:effectLst/>
                <a:hlinkClick r:id="rId5" tooltip="Radio Corporation of America"/>
              </a:rPr>
              <a:t>Radio Corporation of America</a:t>
            </a:r>
            <a:r>
              <a:rPr lang="en-US" dirty="0" smtClean="0">
                <a:effectLst/>
              </a:rPr>
              <a:t> reported on infrared emission from </a:t>
            </a:r>
            <a:r>
              <a:rPr lang="en-US" dirty="0" smtClean="0">
                <a:effectLst/>
                <a:hlinkClick r:id="rId6" tooltip="Gallium arsenide"/>
              </a:rPr>
              <a:t>gallium arsenide</a:t>
            </a:r>
            <a:r>
              <a:rPr lang="en-US" dirty="0" smtClean="0">
                <a:effectLst/>
              </a:rPr>
              <a:t> (</a:t>
            </a:r>
            <a:r>
              <a:rPr lang="en-US" dirty="0" err="1" smtClean="0">
                <a:effectLst/>
              </a:rPr>
              <a:t>GaAs</a:t>
            </a:r>
            <a:r>
              <a:rPr lang="en-US" dirty="0" smtClean="0">
                <a:effectLst/>
              </a:rPr>
              <a:t>) and other semiconductor alloys in 1955.</a:t>
            </a:r>
            <a:r>
              <a:rPr lang="en-US" baseline="30000" dirty="0" smtClean="0">
                <a:effectLst/>
                <a:hlinkClick r:id="rId7"/>
              </a:rPr>
              <a:t>[</a:t>
            </a:r>
            <a:endParaRPr lang="en-US" baseline="30000" dirty="0" smtClean="0">
              <a:effectLst/>
            </a:endParaRPr>
          </a:p>
          <a:p>
            <a:endParaRPr lang="en-US" baseline="30000" dirty="0"/>
          </a:p>
          <a:p>
            <a:r>
              <a:rPr lang="en-US" dirty="0" smtClean="0">
                <a:effectLst/>
              </a:rPr>
              <a:t>In the fall of 1961, while working at </a:t>
            </a:r>
            <a:r>
              <a:rPr lang="en-US" dirty="0" smtClean="0">
                <a:effectLst/>
                <a:hlinkClick r:id="rId8" tooltip="Texas Instruments Inc."/>
              </a:rPr>
              <a:t>Texas Instruments Inc.</a:t>
            </a:r>
            <a:r>
              <a:rPr lang="en-US" dirty="0" smtClean="0">
                <a:effectLst/>
              </a:rPr>
              <a:t> in </a:t>
            </a:r>
            <a:r>
              <a:rPr lang="en-US" dirty="0" smtClean="0">
                <a:effectLst/>
                <a:hlinkClick r:id="rId9" tooltip="Dallas, TX"/>
              </a:rPr>
              <a:t>Dallas, TX</a:t>
            </a:r>
            <a:r>
              <a:rPr lang="en-US" dirty="0" smtClean="0">
                <a:effectLst/>
              </a:rPr>
              <a:t>, </a:t>
            </a:r>
            <a:r>
              <a:rPr lang="en-US" dirty="0" smtClean="0">
                <a:effectLst/>
                <a:hlinkClick r:id="rId10" tooltip="James R. Biard"/>
              </a:rPr>
              <a:t>James R. </a:t>
            </a:r>
            <a:r>
              <a:rPr lang="en-US" dirty="0" err="1" smtClean="0">
                <a:effectLst/>
                <a:hlinkClick r:id="rId10" tooltip="James R. Biard"/>
              </a:rPr>
              <a:t>Biard</a:t>
            </a:r>
            <a:r>
              <a:rPr lang="en-US" dirty="0" smtClean="0">
                <a:effectLst/>
              </a:rPr>
              <a:t> and Gary Pittman found that </a:t>
            </a:r>
            <a:r>
              <a:rPr lang="en-US" dirty="0" smtClean="0">
                <a:effectLst/>
                <a:hlinkClick r:id="rId6" tooltip="Gallium arsenide"/>
              </a:rPr>
              <a:t>gallium arsenide</a:t>
            </a:r>
            <a:r>
              <a:rPr lang="en-US" dirty="0" smtClean="0">
                <a:effectLst/>
              </a:rPr>
              <a:t> (</a:t>
            </a:r>
            <a:r>
              <a:rPr lang="en-US" dirty="0" err="1" smtClean="0">
                <a:effectLst/>
              </a:rPr>
              <a:t>GaAs</a:t>
            </a:r>
            <a:r>
              <a:rPr lang="en-US" dirty="0" smtClean="0">
                <a:effectLst/>
              </a:rPr>
              <a:t>) emitted </a:t>
            </a:r>
            <a:r>
              <a:rPr lang="en-US" dirty="0" smtClean="0">
                <a:effectLst/>
                <a:hlinkClick r:id="rId11" tooltip="Infrared light"/>
              </a:rPr>
              <a:t>infrared light</a:t>
            </a:r>
            <a:r>
              <a:rPr lang="en-US" dirty="0" smtClean="0">
                <a:effectLst/>
              </a:rPr>
              <a:t> when electric current was applied. </a:t>
            </a:r>
            <a:endParaRPr lang="en-US" dirty="0"/>
          </a:p>
          <a:p>
            <a:endParaRPr lang="en-US" dirty="0"/>
          </a:p>
          <a:p>
            <a:r>
              <a:rPr lang="en-US" dirty="0" smtClean="0">
                <a:effectLst/>
              </a:rPr>
              <a:t>The first visible-spectrum (red) LED was developed in 1962 by </a:t>
            </a:r>
            <a:r>
              <a:rPr lang="en-US" dirty="0" smtClean="0">
                <a:effectLst/>
                <a:hlinkClick r:id="rId12" tooltip="Nick Holonyak"/>
              </a:rPr>
              <a:t>Nick </a:t>
            </a:r>
            <a:r>
              <a:rPr lang="en-US" dirty="0" err="1" smtClean="0">
                <a:effectLst/>
                <a:hlinkClick r:id="rId12" tooltip="Nick Holonyak"/>
              </a:rPr>
              <a:t>Holonyak</a:t>
            </a:r>
            <a:r>
              <a:rPr lang="en-US" dirty="0" smtClean="0">
                <a:effectLst/>
                <a:hlinkClick r:id="rId12" tooltip="Nick Holonyak"/>
              </a:rPr>
              <a:t>, Jr.</a:t>
            </a:r>
            <a:r>
              <a:rPr lang="en-US" dirty="0" smtClean="0">
                <a:effectLst/>
              </a:rPr>
              <a:t>, while working at </a:t>
            </a:r>
            <a:r>
              <a:rPr lang="en-US" dirty="0" smtClean="0">
                <a:effectLst/>
                <a:hlinkClick r:id="rId13" tooltip="General Electric Company"/>
              </a:rPr>
              <a:t>General Electric Company</a:t>
            </a:r>
            <a:r>
              <a:rPr lang="en-US" dirty="0" smtClean="0">
                <a:effectLst/>
              </a:rPr>
              <a:t>.</a:t>
            </a:r>
            <a:r>
              <a:rPr lang="en-US" baseline="30000" dirty="0" smtClean="0">
                <a:effectLst/>
                <a:hlinkClick r:id="rId14"/>
              </a:rPr>
              <a:t>[</a:t>
            </a:r>
            <a:endParaRPr lang="en-US" baseline="30000" dirty="0" smtClean="0">
              <a:effectLst/>
            </a:endParaRPr>
          </a:p>
          <a:p>
            <a:endParaRPr lang="en-US" baseline="30000" dirty="0">
              <a:hlinkClick r:id="rId15" tooltip="M. George Craford"/>
            </a:endParaRPr>
          </a:p>
          <a:p>
            <a:r>
              <a:rPr lang="en-US" dirty="0" smtClean="0">
                <a:effectLst/>
                <a:hlinkClick r:id="rId15" tooltip="M. George Craford"/>
              </a:rPr>
              <a:t>M. George </a:t>
            </a:r>
            <a:r>
              <a:rPr lang="en-US" dirty="0" err="1" smtClean="0">
                <a:effectLst/>
                <a:hlinkClick r:id="rId15" tooltip="M. George Craford"/>
              </a:rPr>
              <a:t>Craford</a:t>
            </a:r>
            <a:r>
              <a:rPr lang="en-US" dirty="0" smtClean="0">
                <a:effectLst/>
              </a:rPr>
              <a:t>, a former graduate student of </a:t>
            </a:r>
            <a:r>
              <a:rPr lang="en-US" dirty="0" err="1" smtClean="0">
                <a:effectLst/>
              </a:rPr>
              <a:t>Holonyak</a:t>
            </a:r>
            <a:r>
              <a:rPr lang="en-US" dirty="0" smtClean="0">
                <a:effectLst/>
              </a:rPr>
              <a:t>, invented the first yellow LED and improved the brightness of red and red-orange LEDs by a factor of ten in 1972</a:t>
            </a:r>
          </a:p>
          <a:p>
            <a:endParaRPr lang="en-US" dirty="0"/>
          </a:p>
          <a:p>
            <a:r>
              <a:rPr lang="en-US" dirty="0" smtClean="0">
                <a:effectLst/>
              </a:rPr>
              <a:t>In 1976, </a:t>
            </a:r>
            <a:r>
              <a:rPr lang="en-US" u="sng" dirty="0" smtClean="0">
                <a:solidFill>
                  <a:srgbClr val="0000CC"/>
                </a:solidFill>
                <a:effectLst/>
              </a:rPr>
              <a:t>T. P. Pearsall </a:t>
            </a:r>
            <a:r>
              <a:rPr lang="en-US" dirty="0" smtClean="0">
                <a:effectLst/>
              </a:rPr>
              <a:t>created the first high-brightness, high-efficiency LEDs for optical fiber telecommunications by inventing new semiconductor materials specifically adapted to optical fiber transmission wavelengths</a:t>
            </a:r>
          </a:p>
        </p:txBody>
      </p:sp>
      <p:sp>
        <p:nvSpPr>
          <p:cNvPr id="5" name="TextBox 4"/>
          <p:cNvSpPr txBox="1"/>
          <p:nvPr/>
        </p:nvSpPr>
        <p:spPr>
          <a:xfrm>
            <a:off x="495300" y="304800"/>
            <a:ext cx="7581900" cy="381000"/>
          </a:xfrm>
          <a:prstGeom prst="rect">
            <a:avLst/>
          </a:prstGeom>
          <a:noFill/>
        </p:spPr>
        <p:txBody>
          <a:bodyPr wrap="square" rtlCol="0">
            <a:spAutoFit/>
          </a:bodyPr>
          <a:lstStyle/>
          <a:p>
            <a:pPr algn="ctr"/>
            <a:r>
              <a:rPr lang="en-US" b="1" dirty="0" smtClean="0"/>
              <a:t>Light Emitting Diodes</a:t>
            </a:r>
            <a:endParaRPr lang="en-US" b="1" dirty="0"/>
          </a:p>
        </p:txBody>
      </p:sp>
    </p:spTree>
    <p:extLst>
      <p:ext uri="{BB962C8B-B14F-4D97-AF65-F5344CB8AC3E}">
        <p14:creationId xmlns:p14="http://schemas.microsoft.com/office/powerpoint/2010/main" val="4029853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407" y="395005"/>
            <a:ext cx="7796215" cy="5878532"/>
          </a:xfrm>
          <a:prstGeom prst="rect">
            <a:avLst/>
          </a:prstGeom>
        </p:spPr>
        <p:txBody>
          <a:bodyPr wrap="square">
            <a:spAutoFit/>
          </a:bodyPr>
          <a:lstStyle/>
          <a:p>
            <a:r>
              <a:rPr lang="en-US" b="1" dirty="0" smtClean="0"/>
              <a:t>Disadvantages of LEDs, cont.</a:t>
            </a:r>
          </a:p>
          <a:p>
            <a:endParaRPr lang="en-US" sz="1600" dirty="0" smtClean="0"/>
          </a:p>
          <a:p>
            <a:r>
              <a:rPr lang="en-US" b="1" dirty="0" smtClean="0">
                <a:effectLst/>
              </a:rPr>
              <a:t>Area light source:</a:t>
            </a:r>
            <a:r>
              <a:rPr lang="en-US" dirty="0" smtClean="0">
                <a:effectLst/>
              </a:rPr>
              <a:t> Single LEDs do not approximate a point source of light giving a spherical light distribution, but rather a </a:t>
            </a:r>
            <a:r>
              <a:rPr lang="en-US" dirty="0" err="1" smtClean="0">
                <a:effectLst/>
                <a:hlinkClick r:id="rId2" tooltip="Lambert's cosine law"/>
              </a:rPr>
              <a:t>lambertian</a:t>
            </a:r>
            <a:r>
              <a:rPr lang="en-US" dirty="0" smtClean="0">
                <a:effectLst/>
              </a:rPr>
              <a:t> distribution. So LEDs are difficult to apply to uses needing a spherical light field</a:t>
            </a:r>
          </a:p>
          <a:p>
            <a:endParaRPr lang="en-US" dirty="0" smtClean="0">
              <a:effectLst/>
            </a:endParaRPr>
          </a:p>
          <a:p>
            <a:r>
              <a:rPr lang="en-US" b="1" dirty="0" smtClean="0">
                <a:effectLst/>
              </a:rPr>
              <a:t>Electrical polarity:</a:t>
            </a:r>
            <a:r>
              <a:rPr lang="en-US" dirty="0" smtClean="0">
                <a:effectLst/>
              </a:rPr>
              <a:t> Unlike incandescent light bulbs, which illuminate regardless of the electrical polarity, LEDs will only light with correct electrical polarity. To automatically match source polarity to LED devices, rectifiers can be used.</a:t>
            </a:r>
          </a:p>
          <a:p>
            <a:endParaRPr lang="en-US" dirty="0" smtClean="0">
              <a:effectLst/>
            </a:endParaRPr>
          </a:p>
          <a:p>
            <a:r>
              <a:rPr lang="en-US" b="1" dirty="0" smtClean="0">
                <a:effectLst/>
              </a:rPr>
              <a:t>Blue hazard:</a:t>
            </a:r>
            <a:r>
              <a:rPr lang="en-US" dirty="0" smtClean="0">
                <a:effectLst/>
              </a:rPr>
              <a:t> There is a concern that blue LEDs and cool-white LEDs are now capable of exceeding safe limits of the so-called blue-light hazard as defined in eye safety specifications such as ANSI/IESNA RP-27.1–05: Recommended Practice for </a:t>
            </a:r>
            <a:r>
              <a:rPr lang="en-US" dirty="0" err="1" smtClean="0">
                <a:effectLst/>
              </a:rPr>
              <a:t>Photobiological</a:t>
            </a:r>
            <a:r>
              <a:rPr lang="en-US" dirty="0" smtClean="0">
                <a:effectLst/>
              </a:rPr>
              <a:t> Safety for Lamp and Lamp Systems.</a:t>
            </a:r>
            <a:endParaRPr lang="en-US" baseline="30000" dirty="0" smtClean="0">
              <a:effectLst/>
            </a:endParaRPr>
          </a:p>
          <a:p>
            <a:endParaRPr lang="en-US" dirty="0" smtClean="0">
              <a:effectLst/>
            </a:endParaRPr>
          </a:p>
          <a:p>
            <a:r>
              <a:rPr lang="en-US" b="1" dirty="0" smtClean="0">
                <a:effectLst/>
              </a:rPr>
              <a:t>Blue pollution:</a:t>
            </a:r>
            <a:r>
              <a:rPr lang="en-US" dirty="0" smtClean="0">
                <a:effectLst/>
              </a:rPr>
              <a:t> Because cool-white LEDs with high color temperature emit proportionally more blue light than conventional outdoor light sources such as high-pressure sodium vapor lamps, the strong wavelength dependence of Rayleigh scattering means that cool-white LEDs can cause more light pollution than other light sources. The International Dark-Sky Association discourages using white light sources with correlated color temperature above 3,000 K.</a:t>
            </a:r>
            <a:r>
              <a:rPr lang="en-US" baseline="30000" dirty="0" smtClean="0">
                <a:effectLst/>
                <a:hlinkClick r:id="rId3"/>
              </a:rPr>
              <a:t>[119]</a:t>
            </a:r>
            <a:endParaRPr lang="en-US" baseline="30000" dirty="0" smtClean="0">
              <a:effectLst/>
            </a:endParaRPr>
          </a:p>
        </p:txBody>
      </p:sp>
    </p:spTree>
    <p:extLst>
      <p:ext uri="{BB962C8B-B14F-4D97-AF65-F5344CB8AC3E}">
        <p14:creationId xmlns:p14="http://schemas.microsoft.com/office/powerpoint/2010/main" val="2840520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4260" y="426368"/>
            <a:ext cx="7796215" cy="1692771"/>
          </a:xfrm>
          <a:prstGeom prst="rect">
            <a:avLst/>
          </a:prstGeom>
        </p:spPr>
        <p:txBody>
          <a:bodyPr wrap="square">
            <a:spAutoFit/>
          </a:bodyPr>
          <a:lstStyle/>
          <a:p>
            <a:r>
              <a:rPr lang="en-US" b="1" dirty="0" smtClean="0"/>
              <a:t>Disadvantages of LEDs, cont.</a:t>
            </a:r>
          </a:p>
          <a:p>
            <a:endParaRPr lang="en-US" sz="1600" dirty="0" smtClean="0"/>
          </a:p>
          <a:p>
            <a:r>
              <a:rPr lang="en-US" b="1" dirty="0" smtClean="0">
                <a:effectLst/>
              </a:rPr>
              <a:t>Impact on insects:</a:t>
            </a:r>
            <a:r>
              <a:rPr lang="en-US" dirty="0" smtClean="0">
                <a:effectLst/>
              </a:rPr>
              <a:t> LEDs are much more attractive to insects than sodium-vapor lights, so much so that there has been speculative concern about the possibility of disruption to food webs.</a:t>
            </a:r>
            <a:endParaRPr lang="en-US" sz="1600" dirty="0" smtClean="0">
              <a:effectLst/>
            </a:endParaRPr>
          </a:p>
          <a:p>
            <a:endParaRPr lang="en-US" sz="1600"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3845" y="2099293"/>
            <a:ext cx="1969674" cy="3939348"/>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575" y="4696365"/>
            <a:ext cx="2857500" cy="158115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4198" y="4669653"/>
            <a:ext cx="2857500" cy="160020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5065" y="2119139"/>
            <a:ext cx="2573135" cy="1723133"/>
          </a:xfrm>
          <a:prstGeom prst="rect">
            <a:avLst/>
          </a:prstGeom>
        </p:spPr>
      </p:pic>
      <p:grpSp>
        <p:nvGrpSpPr>
          <p:cNvPr id="15" name="Group 14"/>
          <p:cNvGrpSpPr/>
          <p:nvPr/>
        </p:nvGrpSpPr>
        <p:grpSpPr>
          <a:xfrm>
            <a:off x="1153955" y="2099293"/>
            <a:ext cx="1721850" cy="2295800"/>
            <a:chOff x="1153955" y="2099293"/>
            <a:chExt cx="1721850" cy="2295800"/>
          </a:xfrm>
        </p:grpSpPr>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53955" y="2099293"/>
              <a:ext cx="1721850" cy="2295800"/>
            </a:xfrm>
            <a:prstGeom prst="rect">
              <a:avLst/>
            </a:prstGeom>
          </p:spPr>
        </p:pic>
        <p:sp>
          <p:nvSpPr>
            <p:cNvPr id="14" name="Oval 13"/>
            <p:cNvSpPr/>
            <p:nvPr/>
          </p:nvSpPr>
          <p:spPr>
            <a:xfrm>
              <a:off x="1653220" y="2521805"/>
              <a:ext cx="1089383" cy="109922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22767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4876800" cy="6463308"/>
          </a:xfrm>
          <a:prstGeom prst="rect">
            <a:avLst/>
          </a:prstGeom>
          <a:noFill/>
        </p:spPr>
        <p:txBody>
          <a:bodyPr wrap="square" rtlCol="0">
            <a:spAutoFit/>
          </a:bodyPr>
          <a:lstStyle/>
          <a:p>
            <a:r>
              <a:rPr lang="en-US" dirty="0" smtClean="0">
                <a:effectLst/>
              </a:rPr>
              <a:t>The LED consists of a chip of semiconducting material </a:t>
            </a:r>
            <a:r>
              <a:rPr lang="en-US" dirty="0" smtClean="0">
                <a:effectLst/>
                <a:hlinkClick r:id="rId2" tooltip="Doping (semiconductor)"/>
              </a:rPr>
              <a:t>doped</a:t>
            </a:r>
            <a:r>
              <a:rPr lang="en-US" dirty="0" smtClean="0">
                <a:effectLst/>
              </a:rPr>
              <a:t> with impurities to create a </a:t>
            </a:r>
            <a:r>
              <a:rPr lang="en-US" i="1" dirty="0" smtClean="0">
                <a:effectLst/>
                <a:hlinkClick r:id="rId3" tooltip="P-n junction"/>
              </a:rPr>
              <a:t>p-n junction</a:t>
            </a:r>
            <a:r>
              <a:rPr lang="en-US" dirty="0" smtClean="0">
                <a:effectLst/>
              </a:rPr>
              <a:t>. As in other diodes, current flows easily from the p-side, or </a:t>
            </a:r>
            <a:r>
              <a:rPr lang="en-US" dirty="0" smtClean="0">
                <a:effectLst/>
                <a:hlinkClick r:id="rId4" tooltip="Anode"/>
              </a:rPr>
              <a:t>anode</a:t>
            </a:r>
            <a:r>
              <a:rPr lang="en-US" dirty="0" smtClean="0">
                <a:effectLst/>
              </a:rPr>
              <a:t>, to the n-side, or cathode, but not in the reverse direction. Charge-carriers—</a:t>
            </a:r>
            <a:r>
              <a:rPr lang="en-US" dirty="0" smtClean="0">
                <a:effectLst/>
                <a:hlinkClick r:id="rId5" tooltip="Electron"/>
              </a:rPr>
              <a:t>electrons</a:t>
            </a:r>
            <a:r>
              <a:rPr lang="en-US" dirty="0" smtClean="0">
                <a:effectLst/>
              </a:rPr>
              <a:t> and </a:t>
            </a:r>
            <a:r>
              <a:rPr lang="en-US" dirty="0" smtClean="0">
                <a:effectLst/>
                <a:hlinkClick r:id="rId6" tooltip="Electron hole"/>
              </a:rPr>
              <a:t>holes</a:t>
            </a:r>
            <a:r>
              <a:rPr lang="en-US" dirty="0" smtClean="0">
                <a:effectLst/>
              </a:rPr>
              <a:t>—flow into the junction from </a:t>
            </a:r>
            <a:r>
              <a:rPr lang="en-US" dirty="0" smtClean="0">
                <a:effectLst/>
                <a:hlinkClick r:id="rId7" tooltip="Electrode"/>
              </a:rPr>
              <a:t>electrodes</a:t>
            </a:r>
            <a:r>
              <a:rPr lang="en-US" dirty="0" smtClean="0">
                <a:effectLst/>
              </a:rPr>
              <a:t> with different voltages. When an electron meets a hole, it falls into a lower </a:t>
            </a:r>
            <a:r>
              <a:rPr lang="en-US" dirty="0" smtClean="0">
                <a:effectLst/>
                <a:hlinkClick r:id="rId8" tooltip="Energy level"/>
              </a:rPr>
              <a:t>energy level</a:t>
            </a:r>
            <a:r>
              <a:rPr lang="en-US" dirty="0" smtClean="0">
                <a:effectLst/>
              </a:rPr>
              <a:t> and releases </a:t>
            </a:r>
            <a:r>
              <a:rPr lang="en-US" dirty="0" smtClean="0">
                <a:effectLst/>
                <a:hlinkClick r:id="rId9" tooltip="Energy"/>
              </a:rPr>
              <a:t>energy</a:t>
            </a:r>
            <a:r>
              <a:rPr lang="en-US" dirty="0" smtClean="0">
                <a:effectLst/>
              </a:rPr>
              <a:t> in the form of a </a:t>
            </a:r>
            <a:r>
              <a:rPr lang="en-US" dirty="0" smtClean="0">
                <a:effectLst/>
                <a:hlinkClick r:id="rId10" tooltip="Photon"/>
              </a:rPr>
              <a:t>photon</a:t>
            </a:r>
            <a:r>
              <a:rPr lang="en-US" dirty="0" smtClean="0">
                <a:effectLst/>
              </a:rPr>
              <a:t>.</a:t>
            </a:r>
          </a:p>
          <a:p>
            <a:endParaRPr lang="en-US" dirty="0" smtClean="0">
              <a:effectLst/>
            </a:endParaRPr>
          </a:p>
          <a:p>
            <a:r>
              <a:rPr lang="en-US" dirty="0" smtClean="0">
                <a:effectLst/>
              </a:rPr>
              <a:t>The </a:t>
            </a:r>
            <a:r>
              <a:rPr lang="en-US" dirty="0" smtClean="0">
                <a:effectLst/>
                <a:hlinkClick r:id="rId11" tooltip="Wavelength"/>
              </a:rPr>
              <a:t>wavelength</a:t>
            </a:r>
            <a:r>
              <a:rPr lang="en-US" dirty="0" smtClean="0">
                <a:effectLst/>
              </a:rPr>
              <a:t> of the light emitted, and thus its color, depends on the </a:t>
            </a:r>
            <a:r>
              <a:rPr lang="en-US" dirty="0" smtClean="0">
                <a:effectLst/>
                <a:hlinkClick r:id="rId12" tooltip="Band gap"/>
              </a:rPr>
              <a:t>band gap</a:t>
            </a:r>
            <a:r>
              <a:rPr lang="en-US" dirty="0" smtClean="0">
                <a:effectLst/>
              </a:rPr>
              <a:t> energy of the materials forming the </a:t>
            </a:r>
            <a:r>
              <a:rPr lang="en-US" i="1" dirty="0" smtClean="0">
                <a:effectLst/>
              </a:rPr>
              <a:t>p-n junction</a:t>
            </a:r>
            <a:r>
              <a:rPr lang="en-US" dirty="0" smtClean="0">
                <a:effectLst/>
              </a:rPr>
              <a:t>. </a:t>
            </a:r>
          </a:p>
          <a:p>
            <a:endParaRPr lang="en-US" dirty="0"/>
          </a:p>
          <a:p>
            <a:r>
              <a:rPr lang="en-US" dirty="0" smtClean="0">
                <a:effectLst/>
              </a:rPr>
              <a:t>In </a:t>
            </a:r>
            <a:r>
              <a:rPr lang="en-US" dirty="0" smtClean="0">
                <a:effectLst/>
                <a:hlinkClick r:id="rId13" tooltip="Silicon"/>
              </a:rPr>
              <a:t>silicon</a:t>
            </a:r>
            <a:r>
              <a:rPr lang="en-US" dirty="0" smtClean="0">
                <a:effectLst/>
              </a:rPr>
              <a:t> or </a:t>
            </a:r>
            <a:r>
              <a:rPr lang="en-US" dirty="0" smtClean="0">
                <a:effectLst/>
                <a:hlinkClick r:id="rId14" tooltip="Germanium"/>
              </a:rPr>
              <a:t>germanium</a:t>
            </a:r>
            <a:r>
              <a:rPr lang="en-US" dirty="0" smtClean="0">
                <a:effectLst/>
              </a:rPr>
              <a:t> diodes, the electrons and holes usually recombine by a </a:t>
            </a:r>
            <a:r>
              <a:rPr lang="en-US" i="1" dirty="0" smtClean="0">
                <a:effectLst/>
              </a:rPr>
              <a:t>non-radiative transition</a:t>
            </a:r>
            <a:r>
              <a:rPr lang="en-US" dirty="0" smtClean="0">
                <a:effectLst/>
              </a:rPr>
              <a:t>, which produces no optical emission, because these are </a:t>
            </a:r>
            <a:r>
              <a:rPr lang="en-US" dirty="0" smtClean="0">
                <a:effectLst/>
                <a:hlinkClick r:id="rId15" tooltip="Indirect band gap"/>
              </a:rPr>
              <a:t>indirect band gap</a:t>
            </a:r>
            <a:r>
              <a:rPr lang="en-US" dirty="0" smtClean="0">
                <a:effectLst/>
              </a:rPr>
              <a:t> materials. </a:t>
            </a:r>
          </a:p>
          <a:p>
            <a:endParaRPr lang="en-US" dirty="0"/>
          </a:p>
          <a:p>
            <a:r>
              <a:rPr lang="en-US" dirty="0" smtClean="0">
                <a:effectLst/>
              </a:rPr>
              <a:t>The materials used for the LED have a </a:t>
            </a:r>
            <a:r>
              <a:rPr lang="en-US" dirty="0" smtClean="0">
                <a:effectLst/>
                <a:hlinkClick r:id="rId16" tooltip="Direct band gap"/>
              </a:rPr>
              <a:t>direct band gap</a:t>
            </a:r>
            <a:r>
              <a:rPr lang="en-US" dirty="0" smtClean="0">
                <a:effectLst/>
              </a:rPr>
              <a:t> with energies corresponding to near-infrared, visible, or near-ultraviolet light.</a:t>
            </a:r>
            <a:endParaRPr lang="en-US" dirty="0">
              <a:effectLst/>
            </a:endParaRPr>
          </a:p>
        </p:txBody>
      </p:sp>
      <p:pic>
        <p:nvPicPr>
          <p:cNvPr id="2" name="Picture 1"/>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226552" y="215590"/>
            <a:ext cx="3762375" cy="2647950"/>
          </a:xfrm>
          <a:prstGeom prst="rect">
            <a:avLst/>
          </a:prstGeom>
        </p:spPr>
      </p:pic>
      <p:pic>
        <p:nvPicPr>
          <p:cNvPr id="5" name="Picture 4"/>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5078537" y="3124200"/>
            <a:ext cx="3882512" cy="2329507"/>
          </a:xfrm>
          <a:prstGeom prst="rect">
            <a:avLst/>
          </a:prstGeom>
        </p:spPr>
      </p:pic>
    </p:spTree>
    <p:extLst>
      <p:ext uri="{BB962C8B-B14F-4D97-AF65-F5344CB8AC3E}">
        <p14:creationId xmlns:p14="http://schemas.microsoft.com/office/powerpoint/2010/main" val="3308978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475" y="2814520"/>
            <a:ext cx="7796215" cy="3539430"/>
          </a:xfrm>
          <a:prstGeom prst="rect">
            <a:avLst/>
          </a:prstGeom>
        </p:spPr>
        <p:txBody>
          <a:bodyPr wrap="square">
            <a:spAutoFit/>
          </a:bodyPr>
          <a:lstStyle/>
          <a:p>
            <a:r>
              <a:rPr lang="en-US" sz="1600" dirty="0" smtClean="0">
                <a:effectLst/>
              </a:rPr>
              <a:t>The current–voltage characteristic of an LED is similar to other diodes, in that the current is dependent exponentially on the voltage (see </a:t>
            </a:r>
            <a:r>
              <a:rPr lang="en-US" sz="1600" dirty="0" smtClean="0">
                <a:effectLst/>
                <a:hlinkClick r:id="rId2" tooltip="Shockley diode equation"/>
              </a:rPr>
              <a:t>Shockley diode equation</a:t>
            </a:r>
            <a:r>
              <a:rPr lang="en-US" sz="1600" dirty="0" smtClean="0">
                <a:effectLst/>
              </a:rPr>
              <a:t>). This means that a small change in voltage can cause a large change in current. If the applied voltage exceeds the LED's forward voltage drop by a small amount, the current rating may be exceeded by a large amount, potentially damaging or destroying the LED. </a:t>
            </a:r>
          </a:p>
          <a:p>
            <a:endParaRPr lang="en-US" sz="1600" dirty="0"/>
          </a:p>
          <a:p>
            <a:r>
              <a:rPr lang="en-US" sz="1600" dirty="0" smtClean="0">
                <a:effectLst/>
              </a:rPr>
              <a:t>The typical solution is to use </a:t>
            </a:r>
            <a:r>
              <a:rPr lang="en-US" sz="1600" dirty="0" smtClean="0">
                <a:effectLst/>
                <a:hlinkClick r:id="rId3" tooltip="Constant current"/>
              </a:rPr>
              <a:t>constant-current</a:t>
            </a:r>
            <a:r>
              <a:rPr lang="en-US" sz="1600" dirty="0" smtClean="0">
                <a:effectLst/>
              </a:rPr>
              <a:t> power supplies to keep the current below the LED's maximum current rating. </a:t>
            </a:r>
          </a:p>
          <a:p>
            <a:endParaRPr lang="en-US" sz="1600" dirty="0"/>
          </a:p>
          <a:p>
            <a:r>
              <a:rPr lang="en-US" sz="1600" dirty="0" smtClean="0">
                <a:effectLst/>
              </a:rPr>
              <a:t>Since most common power sources (batteries, mains) are constant-voltage sources, most LED fixtures must include a power converter, at least a current-limiting resistor. However, the high resistance of 3 V </a:t>
            </a:r>
            <a:r>
              <a:rPr lang="en-US" sz="1600" dirty="0" smtClean="0">
                <a:effectLst/>
                <a:hlinkClick r:id="rId4" tooltip="Button cell"/>
              </a:rPr>
              <a:t>coin cells</a:t>
            </a:r>
            <a:r>
              <a:rPr lang="en-US" sz="1600" dirty="0" smtClean="0">
                <a:effectLst/>
              </a:rPr>
              <a:t> combined with the high differential resistance of nitride-based LEDs makes it possible to power such an LED from such a coin cell without an external resistor.</a:t>
            </a:r>
            <a:endParaRPr lang="en-US" sz="1600"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30744" y="279790"/>
            <a:ext cx="3882512" cy="2329507"/>
          </a:xfrm>
          <a:prstGeom prst="rect">
            <a:avLst/>
          </a:prstGeom>
        </p:spPr>
      </p:pic>
    </p:spTree>
    <p:extLst>
      <p:ext uri="{BB962C8B-B14F-4D97-AF65-F5344CB8AC3E}">
        <p14:creationId xmlns:p14="http://schemas.microsoft.com/office/powerpoint/2010/main" val="3634421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5300" y="457200"/>
            <a:ext cx="8153400" cy="646331"/>
          </a:xfrm>
          <a:prstGeom prst="rect">
            <a:avLst/>
          </a:prstGeom>
          <a:noFill/>
        </p:spPr>
        <p:txBody>
          <a:bodyPr wrap="square" rtlCol="0">
            <a:spAutoFit/>
          </a:bodyPr>
          <a:lstStyle/>
          <a:p>
            <a:endParaRPr lang="en-US" dirty="0" smtClean="0">
              <a:effectLst/>
            </a:endParaRPr>
          </a:p>
          <a:p>
            <a:endParaRPr lang="en-US" dirty="0" smtClean="0">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700" y="152400"/>
            <a:ext cx="5524500" cy="5108677"/>
          </a:xfrm>
          <a:prstGeom prst="rect">
            <a:avLst/>
          </a:prstGeom>
        </p:spPr>
      </p:pic>
      <p:sp>
        <p:nvSpPr>
          <p:cNvPr id="2" name="Rectangle 1"/>
          <p:cNvSpPr/>
          <p:nvPr/>
        </p:nvSpPr>
        <p:spPr>
          <a:xfrm>
            <a:off x="521320" y="5261077"/>
            <a:ext cx="7936880" cy="923330"/>
          </a:xfrm>
          <a:prstGeom prst="rect">
            <a:avLst/>
          </a:prstGeom>
        </p:spPr>
        <p:txBody>
          <a:bodyPr wrap="square">
            <a:spAutoFit/>
          </a:bodyPr>
          <a:lstStyle/>
          <a:p>
            <a:r>
              <a:rPr lang="en-US" dirty="0" err="1" smtClean="0">
                <a:effectLst/>
                <a:hlinkClick r:id="rId3" tooltip="Spectral radiance"/>
              </a:rPr>
              <a:t>Wein’s</a:t>
            </a:r>
            <a:r>
              <a:rPr lang="en-US" dirty="0" smtClean="0">
                <a:effectLst/>
                <a:hlinkClick r:id="rId3" tooltip="Spectral radiance"/>
              </a:rPr>
              <a:t> Law.  Spectral radiance</a:t>
            </a:r>
            <a:r>
              <a:rPr lang="en-US" dirty="0" smtClean="0">
                <a:effectLst/>
              </a:rPr>
              <a:t> of a </a:t>
            </a:r>
            <a:r>
              <a:rPr lang="en-US" dirty="0" smtClean="0">
                <a:effectLst/>
                <a:hlinkClick r:id="rId4" tooltip="Black body"/>
              </a:rPr>
              <a:t>black body</a:t>
            </a:r>
            <a:r>
              <a:rPr lang="en-US" dirty="0" smtClean="0">
                <a:effectLst/>
              </a:rPr>
              <a:t>. Energy outside the </a:t>
            </a:r>
            <a:r>
              <a:rPr lang="en-US" dirty="0" smtClean="0">
                <a:effectLst/>
                <a:hlinkClick r:id="rId5" tooltip="Visible spectrum"/>
              </a:rPr>
              <a:t>visible wavelength</a:t>
            </a:r>
            <a:r>
              <a:rPr lang="en-US" dirty="0" smtClean="0">
                <a:effectLst/>
              </a:rPr>
              <a:t> range (~380–750 nm, shown by grey dotted lines) reduces the luminous efficiency</a:t>
            </a:r>
            <a:endParaRPr lang="en-US" dirty="0"/>
          </a:p>
        </p:txBody>
      </p:sp>
    </p:spTree>
    <p:extLst>
      <p:ext uri="{BB962C8B-B14F-4D97-AF65-F5344CB8AC3E}">
        <p14:creationId xmlns:p14="http://schemas.microsoft.com/office/powerpoint/2010/main" val="3308978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2235" y="457200"/>
            <a:ext cx="3962400" cy="2971800"/>
          </a:xfrm>
          <a:prstGeom prst="rect">
            <a:avLst/>
          </a:prstGeom>
        </p:spPr>
      </p:pic>
      <p:sp>
        <p:nvSpPr>
          <p:cNvPr id="3" name="Rectangle 2"/>
          <p:cNvSpPr/>
          <p:nvPr/>
        </p:nvSpPr>
        <p:spPr>
          <a:xfrm>
            <a:off x="674342" y="149423"/>
            <a:ext cx="3676355" cy="307777"/>
          </a:xfrm>
          <a:prstGeom prst="rect">
            <a:avLst/>
          </a:prstGeom>
        </p:spPr>
        <p:txBody>
          <a:bodyPr wrap="square">
            <a:spAutoFit/>
          </a:bodyPr>
          <a:lstStyle/>
          <a:p>
            <a:r>
              <a:rPr lang="en-US" sz="1400" b="1" dirty="0" smtClean="0">
                <a:effectLst/>
              </a:rPr>
              <a:t>The response of a typical human eye to light</a:t>
            </a:r>
            <a:endParaRPr lang="en-US" sz="1400" b="1"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8455"/>
          <a:stretch/>
        </p:blipFill>
        <p:spPr>
          <a:xfrm>
            <a:off x="525605" y="3780814"/>
            <a:ext cx="3973830" cy="2874205"/>
          </a:xfrm>
          <a:prstGeom prst="rect">
            <a:avLst/>
          </a:prstGeom>
        </p:spPr>
      </p:pic>
      <p:cxnSp>
        <p:nvCxnSpPr>
          <p:cNvPr id="8" name="Straight Connector 7"/>
          <p:cNvCxnSpPr/>
          <p:nvPr/>
        </p:nvCxnSpPr>
        <p:spPr>
          <a:xfrm>
            <a:off x="778420" y="126170"/>
            <a:ext cx="0" cy="648533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428365" y="126170"/>
            <a:ext cx="0" cy="648533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499435" y="241384"/>
            <a:ext cx="4454980" cy="3539430"/>
          </a:xfrm>
          <a:prstGeom prst="rect">
            <a:avLst/>
          </a:prstGeom>
        </p:spPr>
        <p:txBody>
          <a:bodyPr wrap="square">
            <a:spAutoFit/>
          </a:bodyPr>
          <a:lstStyle/>
          <a:p>
            <a:r>
              <a:rPr lang="en-US" sz="1600" dirty="0" smtClean="0">
                <a:effectLst/>
              </a:rPr>
              <a:t>There are three main methods of mixing colors to produce white light from an LED:</a:t>
            </a:r>
          </a:p>
          <a:p>
            <a:endParaRPr lang="en-US" sz="1600" dirty="0" smtClean="0">
              <a:effectLst/>
            </a:endParaRPr>
          </a:p>
          <a:p>
            <a:pPr marL="285750" indent="-285750">
              <a:buFont typeface="Arial" panose="020B0604020202020204" pitchFamily="34" charset="0"/>
              <a:buChar char="•"/>
            </a:pPr>
            <a:r>
              <a:rPr lang="en-US" sz="1600" dirty="0" smtClean="0">
                <a:effectLst/>
              </a:rPr>
              <a:t>blue LED + green LED + red LED (color mixing; can be used as backlighting for displays)</a:t>
            </a:r>
          </a:p>
          <a:p>
            <a:pPr marL="285750" indent="-285750">
              <a:buFont typeface="Arial" panose="020B0604020202020204" pitchFamily="34" charset="0"/>
              <a:buChar char="•"/>
            </a:pPr>
            <a:endParaRPr lang="en-US" sz="1600" dirty="0" smtClean="0">
              <a:effectLst/>
            </a:endParaRPr>
          </a:p>
          <a:p>
            <a:pPr marL="285750" indent="-285750">
              <a:buFont typeface="Arial" panose="020B0604020202020204" pitchFamily="34" charset="0"/>
              <a:buChar char="•"/>
            </a:pPr>
            <a:r>
              <a:rPr lang="en-US" sz="1600" dirty="0" smtClean="0">
                <a:effectLst/>
              </a:rPr>
              <a:t>near-UV or UV LED + RGB phosphor (an LED producing light with a wavelength shorter than blue's is used to excite an RGB phosphor)</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effectLst/>
              </a:rPr>
              <a:t>blue LED + yellow phosphor (two complementary colors combine to form white light; more efficient than first two methods and more commonly used)</a:t>
            </a:r>
            <a:r>
              <a:rPr lang="en-US" sz="1600" baseline="30000" dirty="0" smtClean="0">
                <a:effectLst/>
                <a:hlinkClick r:id="rId4"/>
              </a:rPr>
              <a:t>[</a:t>
            </a:r>
            <a:endParaRPr lang="en-US" sz="1600" dirty="0">
              <a:effectLst/>
            </a:endParaRPr>
          </a:p>
        </p:txBody>
      </p:sp>
      <p:sp>
        <p:nvSpPr>
          <p:cNvPr id="13" name="Rectangle 12"/>
          <p:cNvSpPr/>
          <p:nvPr/>
        </p:nvSpPr>
        <p:spPr>
          <a:xfrm>
            <a:off x="232235" y="3544215"/>
            <a:ext cx="4224550" cy="523220"/>
          </a:xfrm>
          <a:prstGeom prst="rect">
            <a:avLst/>
          </a:prstGeom>
        </p:spPr>
        <p:txBody>
          <a:bodyPr wrap="square">
            <a:spAutoFit/>
          </a:bodyPr>
          <a:lstStyle/>
          <a:p>
            <a:pPr algn="ctr"/>
            <a:r>
              <a:rPr lang="en-US" sz="1400" b="1" dirty="0" smtClean="0">
                <a:effectLst/>
              </a:rPr>
              <a:t>Combined spectral curves for blue, yellow-green, and high-brightness red solid-state semiconductor LEDs. </a:t>
            </a:r>
            <a:endParaRPr lang="en-US" sz="1400" b="1" dirty="0"/>
          </a:p>
        </p:txBody>
      </p:sp>
      <p:cxnSp>
        <p:nvCxnSpPr>
          <p:cNvPr id="14" name="Straight Connector 13"/>
          <p:cNvCxnSpPr/>
          <p:nvPr/>
        </p:nvCxnSpPr>
        <p:spPr>
          <a:xfrm flipH="1">
            <a:off x="347450" y="3429000"/>
            <a:ext cx="422455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283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468342626"/>
              </p:ext>
            </p:extLst>
          </p:nvPr>
        </p:nvGraphicFramePr>
        <p:xfrm>
          <a:off x="762000" y="2856592"/>
          <a:ext cx="7620000" cy="3571240"/>
        </p:xfrm>
        <a:graphic>
          <a:graphicData uri="http://schemas.openxmlformats.org/drawingml/2006/table">
            <a:tbl>
              <a:tblPr firstRow="1" bandRow="1">
                <a:tableStyleId>{5C22544A-7EE6-4342-B048-85BDC9FD1C3A}</a:tableStyleId>
              </a:tblPr>
              <a:tblGrid>
                <a:gridCol w="2540000"/>
                <a:gridCol w="2540000"/>
                <a:gridCol w="2540000"/>
              </a:tblGrid>
              <a:tr h="883920">
                <a:tc>
                  <a:txBody>
                    <a:bodyPr/>
                    <a:lstStyle/>
                    <a:p>
                      <a:pPr algn="ctr"/>
                      <a:endParaRPr lang="de-DE"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tx1"/>
                          </a:solidFill>
                        </a:rPr>
                        <a:t>Overall</a:t>
                      </a:r>
                      <a:br>
                        <a:rPr lang="en-US" sz="1600" b="1" dirty="0">
                          <a:solidFill>
                            <a:schemeClr val="tx1"/>
                          </a:solidFill>
                        </a:rPr>
                      </a:br>
                      <a:r>
                        <a:rPr lang="en-US" sz="1600" b="1" dirty="0">
                          <a:solidFill>
                            <a:schemeClr val="tx1"/>
                          </a:solidFill>
                        </a:rPr>
                        <a:t>luminous efficacy (lm/W)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tx1"/>
                          </a:solidFill>
                        </a:rPr>
                        <a:t>Overall</a:t>
                      </a:r>
                      <a:br>
                        <a:rPr lang="en-US" sz="1600" b="1" dirty="0">
                          <a:solidFill>
                            <a:schemeClr val="tx1"/>
                          </a:solidFill>
                        </a:rPr>
                      </a:br>
                      <a:r>
                        <a:rPr lang="en-US" sz="1600" b="1" dirty="0">
                          <a:solidFill>
                            <a:schemeClr val="tx1"/>
                          </a:solidFill>
                        </a:rPr>
                        <a:t>luminous efficiency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a:r>
                        <a:rPr lang="de-DE" sz="1600" b="1" dirty="0">
                          <a:solidFill>
                            <a:schemeClr val="tx1"/>
                          </a:solidFill>
                        </a:rPr>
                        <a:t>100–200 W tungsten incandescent (230 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smtClean="0">
                          <a:solidFill>
                            <a:schemeClr val="tx1"/>
                          </a:solidFill>
                        </a:rPr>
                        <a:t>13.8–15.2</a:t>
                      </a:r>
                      <a:endParaRPr 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tx1"/>
                          </a:solidFill>
                        </a:rPr>
                        <a:t>2–2.2%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a:r>
                        <a:rPr lang="en-US" sz="1600" b="1" dirty="0"/>
                        <a:t>8.7 W LED screw base lamp (120 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smtClean="0"/>
                        <a:t>69–93.1</a:t>
                      </a:r>
                      <a:endParaRPr 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10.1–13.6%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a:r>
                        <a:rPr lang="en-US" sz="1600" b="1" dirty="0"/>
                        <a:t>9–32 W compact fluorescent (with ballast)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smtClean="0"/>
                        <a:t>46–75</a:t>
                      </a:r>
                      <a:endParaRPr 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smtClean="0"/>
                        <a:t>8–11.45%</a:t>
                      </a:r>
                      <a:endParaRPr 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a:r>
                        <a:rPr lang="en-US" sz="1600" b="1" dirty="0" smtClean="0"/>
                        <a:t>Fluorescent T8 </a:t>
                      </a:r>
                      <a:r>
                        <a:rPr lang="en-US" sz="1600" b="1" dirty="0"/>
                        <a:t>tube with electronic ballast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smtClean="0"/>
                        <a:t>80–100</a:t>
                      </a:r>
                      <a:endParaRPr 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12–15%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l"/>
                      <a:r>
                        <a:rPr lang="en-US" sz="1600" b="1" dirty="0" smtClean="0"/>
                        <a:t>High </a:t>
                      </a:r>
                      <a:r>
                        <a:rPr lang="en-US" sz="1600" b="1" dirty="0"/>
                        <a:t>pressure sodium lamp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smtClean="0"/>
                        <a:t>85–150</a:t>
                      </a:r>
                      <a:endParaRPr 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12–22%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Rectangle 8"/>
          <p:cNvSpPr/>
          <p:nvPr/>
        </p:nvSpPr>
        <p:spPr>
          <a:xfrm>
            <a:off x="228600" y="304800"/>
            <a:ext cx="8534400" cy="2308324"/>
          </a:xfrm>
          <a:prstGeom prst="rect">
            <a:avLst/>
          </a:prstGeom>
        </p:spPr>
        <p:txBody>
          <a:bodyPr wrap="square">
            <a:spAutoFit/>
          </a:bodyPr>
          <a:lstStyle/>
          <a:p>
            <a:r>
              <a:rPr lang="en-US" sz="1600" dirty="0" smtClean="0">
                <a:effectLst/>
              </a:rPr>
              <a:t>Artificial light sources are usually evaluated in terms of </a:t>
            </a:r>
            <a:r>
              <a:rPr lang="en-US" sz="1600" i="1" dirty="0" smtClean="0">
                <a:effectLst/>
              </a:rPr>
              <a:t>overall luminous efficacy</a:t>
            </a:r>
            <a:r>
              <a:rPr lang="en-US" sz="1600" dirty="0" smtClean="0">
                <a:effectLst/>
              </a:rPr>
              <a:t>. This is the ratio between the total luminous flux emitted by a device and the total amount of input power (electrical, etc.) it consumes. It is also sometimes referred to as the </a:t>
            </a:r>
            <a:r>
              <a:rPr lang="en-US" sz="1600" b="1" dirty="0" smtClean="0">
                <a:effectLst/>
              </a:rPr>
              <a:t>wall-plug luminous efficacy</a:t>
            </a:r>
            <a:r>
              <a:rPr lang="en-US" sz="1600" dirty="0" smtClean="0">
                <a:effectLst/>
              </a:rPr>
              <a:t> or simply </a:t>
            </a:r>
            <a:r>
              <a:rPr lang="en-US" sz="1600" b="1" dirty="0" smtClean="0">
                <a:effectLst/>
              </a:rPr>
              <a:t>wall-plug efficacy</a:t>
            </a:r>
            <a:r>
              <a:rPr lang="en-US" sz="1600" dirty="0" smtClean="0">
                <a:effectLst/>
              </a:rPr>
              <a:t>. The overall luminous efficacy is a measure of the efficiency of the device with the output adjusted to account for the spectral response curve (the “luminosity function”). </a:t>
            </a:r>
          </a:p>
          <a:p>
            <a:endParaRPr lang="en-US" sz="1600" dirty="0"/>
          </a:p>
          <a:p>
            <a:r>
              <a:rPr lang="en-US" sz="1600" dirty="0" smtClean="0">
                <a:effectLst/>
              </a:rPr>
              <a:t>When expressed in dimensionless form (for example, as a fraction of the maximum possible luminous efficacy), this value may be called </a:t>
            </a:r>
            <a:r>
              <a:rPr lang="en-US" sz="1600" b="1" dirty="0" smtClean="0">
                <a:effectLst/>
              </a:rPr>
              <a:t>overall luminous efficiency</a:t>
            </a:r>
            <a:r>
              <a:rPr lang="en-US" sz="1600" dirty="0" smtClean="0">
                <a:effectLst/>
              </a:rPr>
              <a:t>, </a:t>
            </a:r>
            <a:r>
              <a:rPr lang="en-US" sz="1600" b="1" dirty="0" smtClean="0">
                <a:effectLst/>
              </a:rPr>
              <a:t>wall-plug luminous efficiency</a:t>
            </a:r>
            <a:r>
              <a:rPr lang="en-US" sz="1600" dirty="0" smtClean="0">
                <a:effectLst/>
              </a:rPr>
              <a:t>, or simply the </a:t>
            </a:r>
            <a:r>
              <a:rPr lang="en-US" sz="1600" b="1" dirty="0" smtClean="0">
                <a:effectLst/>
              </a:rPr>
              <a:t>lighting efficiency</a:t>
            </a:r>
            <a:r>
              <a:rPr lang="en-US" sz="1600" dirty="0" smtClean="0">
                <a:effectLst/>
              </a:rPr>
              <a:t>.</a:t>
            </a:r>
            <a:endParaRPr lang="en-US" sz="1600" dirty="0"/>
          </a:p>
        </p:txBody>
      </p:sp>
    </p:spTree>
    <p:extLst>
      <p:ext uri="{BB962C8B-B14F-4D97-AF65-F5344CB8AC3E}">
        <p14:creationId xmlns:p14="http://schemas.microsoft.com/office/powerpoint/2010/main" val="4029629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8442" y="279790"/>
            <a:ext cx="8027116" cy="6432530"/>
          </a:xfrm>
          <a:prstGeom prst="rect">
            <a:avLst/>
          </a:prstGeom>
        </p:spPr>
        <p:txBody>
          <a:bodyPr wrap="square">
            <a:spAutoFit/>
          </a:bodyPr>
          <a:lstStyle/>
          <a:p>
            <a:r>
              <a:rPr lang="en-US" b="1" dirty="0" smtClean="0"/>
              <a:t>Advantages of LEDs</a:t>
            </a:r>
          </a:p>
          <a:p>
            <a:endParaRPr lang="en-US" dirty="0" smtClean="0"/>
          </a:p>
          <a:p>
            <a:r>
              <a:rPr lang="en-US" b="1" dirty="0" smtClean="0"/>
              <a:t>Efficiency</a:t>
            </a:r>
            <a:r>
              <a:rPr lang="en-US" dirty="0" smtClean="0"/>
              <a:t>: LEDs emit more lumens per watt than incandescent light bulbs.[126] The efficiency of LED lighting fixtures is not affected by shape and size, unlike fluorescent light bulbs or tubes.</a:t>
            </a:r>
          </a:p>
          <a:p>
            <a:endParaRPr lang="en-US" dirty="0" smtClean="0"/>
          </a:p>
          <a:p>
            <a:r>
              <a:rPr lang="en-US" b="1" dirty="0" smtClean="0"/>
              <a:t>Color</a:t>
            </a:r>
            <a:r>
              <a:rPr lang="en-US" dirty="0" smtClean="0"/>
              <a:t>: LEDs can emit light of an intended color without using any color filters as traditional lighting methods need. This is more efficient and can lower initial costs.</a:t>
            </a:r>
          </a:p>
          <a:p>
            <a:endParaRPr lang="en-US" dirty="0" smtClean="0"/>
          </a:p>
          <a:p>
            <a:r>
              <a:rPr lang="en-US" b="1" dirty="0" smtClean="0"/>
              <a:t>Size</a:t>
            </a:r>
            <a:r>
              <a:rPr lang="en-US" dirty="0" smtClean="0"/>
              <a:t>: LEDs can be very small (smaller than 2 mm2[127]) and are easily attached to printed circuit boards.</a:t>
            </a:r>
          </a:p>
          <a:p>
            <a:endParaRPr lang="en-US" dirty="0" smtClean="0"/>
          </a:p>
          <a:p>
            <a:r>
              <a:rPr lang="en-US" b="1" dirty="0" smtClean="0"/>
              <a:t>On/Off time</a:t>
            </a:r>
            <a:r>
              <a:rPr lang="en-US" dirty="0" smtClean="0"/>
              <a:t>: LEDs light up very quickly. A typical red indicator LED will achieve full brightness in under a microsecond.[128] LEDs used in communications devices can have even faster response times.</a:t>
            </a:r>
          </a:p>
          <a:p>
            <a:endParaRPr lang="en-US" dirty="0" smtClean="0"/>
          </a:p>
          <a:p>
            <a:r>
              <a:rPr lang="en-US" b="1" dirty="0" smtClean="0"/>
              <a:t>Cycling</a:t>
            </a:r>
            <a:r>
              <a:rPr lang="en-US" dirty="0" smtClean="0"/>
              <a:t>: LEDs are ideal for uses subject to frequent on-off cycling, unlike incandescent and fluorescent lamps that fail faster when cycled often, or High-intensity discharge lamps (HID lamps) that require a long time before restarting.</a:t>
            </a:r>
          </a:p>
          <a:p>
            <a:endParaRPr lang="en-US" dirty="0" smtClean="0"/>
          </a:p>
          <a:p>
            <a:r>
              <a:rPr lang="en-US" b="1" dirty="0" smtClean="0"/>
              <a:t>Shock resistance</a:t>
            </a:r>
            <a:r>
              <a:rPr lang="en-US" dirty="0" smtClean="0"/>
              <a:t>: LEDs, being solid-state components, are difficult to damage with external shock, unlike fluorescent and incandescent bulbs, which are fragile.</a:t>
            </a:r>
            <a:endParaRPr lang="en-US" sz="1600" dirty="0" smtClean="0"/>
          </a:p>
        </p:txBody>
      </p:sp>
    </p:spTree>
    <p:extLst>
      <p:ext uri="{BB962C8B-B14F-4D97-AF65-F5344CB8AC3E}">
        <p14:creationId xmlns:p14="http://schemas.microsoft.com/office/powerpoint/2010/main" val="1145784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408" y="212735"/>
            <a:ext cx="7796215" cy="6432530"/>
          </a:xfrm>
          <a:prstGeom prst="rect">
            <a:avLst/>
          </a:prstGeom>
        </p:spPr>
        <p:txBody>
          <a:bodyPr wrap="square">
            <a:spAutoFit/>
          </a:bodyPr>
          <a:lstStyle/>
          <a:p>
            <a:r>
              <a:rPr lang="en-US" b="1" dirty="0" smtClean="0"/>
              <a:t>Advantages of LEDs, cont.</a:t>
            </a:r>
          </a:p>
          <a:p>
            <a:endParaRPr lang="en-US" sz="1600" dirty="0" smtClean="0"/>
          </a:p>
          <a:p>
            <a:r>
              <a:rPr lang="en-US" b="1" dirty="0" smtClean="0"/>
              <a:t>Dimming: </a:t>
            </a:r>
            <a:r>
              <a:rPr lang="en-US" dirty="0" smtClean="0"/>
              <a:t>LEDs can very easily be dimmed either by pulse-width modulation or lowering the forward current.[129] This pulse-width modulation is why LED lights, particularly headlights on cars, when viewed on camera or by some people, appear to be flashing or flickering. This is a type of stroboscopic effect.</a:t>
            </a:r>
          </a:p>
          <a:p>
            <a:endParaRPr lang="en-US" dirty="0" smtClean="0"/>
          </a:p>
          <a:p>
            <a:r>
              <a:rPr lang="en-US" b="1" dirty="0" smtClean="0"/>
              <a:t>Cool light</a:t>
            </a:r>
            <a:r>
              <a:rPr lang="en-US" dirty="0" smtClean="0"/>
              <a:t>: In contrast to most light sources, LEDs radiate very little heat in the form of IR that can cause damage to sensitive objects or fabrics. Wasted energy is dispersed as heat through the base of the LED.</a:t>
            </a:r>
          </a:p>
          <a:p>
            <a:endParaRPr lang="en-US" dirty="0" smtClean="0"/>
          </a:p>
          <a:p>
            <a:r>
              <a:rPr lang="en-US" b="1" dirty="0" smtClean="0"/>
              <a:t>Slow failure</a:t>
            </a:r>
            <a:r>
              <a:rPr lang="en-US" dirty="0" smtClean="0"/>
              <a:t>: LEDs mostly fail by dimming over time, rather than the abrupt failure of incandescent bulbs.[60]</a:t>
            </a:r>
          </a:p>
          <a:p>
            <a:endParaRPr lang="en-US" dirty="0" smtClean="0"/>
          </a:p>
          <a:p>
            <a:r>
              <a:rPr lang="en-US" b="1" dirty="0" smtClean="0"/>
              <a:t>Lifetime</a:t>
            </a:r>
            <a:r>
              <a:rPr lang="en-US" dirty="0" smtClean="0"/>
              <a:t>: LEDs can have a relatively long useful life. One report estimates 35,000 to 50,000 hours of useful life, though time to complete failure may be longer.[130] Fluorescent tubes typically are rated at about 10,000 to 15,000 hours, depending partly on the conditions of use, and incandescent light bulbs at 1,000 to 2,000 hours. </a:t>
            </a:r>
          </a:p>
          <a:p>
            <a:endParaRPr lang="en-US" dirty="0" smtClean="0"/>
          </a:p>
          <a:p>
            <a:r>
              <a:rPr lang="en-US" b="1" dirty="0" smtClean="0"/>
              <a:t>Focus</a:t>
            </a:r>
            <a:r>
              <a:rPr lang="en-US" dirty="0" smtClean="0"/>
              <a:t>: The solid package of the LED can be designed to focus its light. Incandescent and fluorescent sources often require an external reflector to collect light and direct it in a usable manner. </a:t>
            </a:r>
          </a:p>
        </p:txBody>
      </p:sp>
    </p:spTree>
    <p:extLst>
      <p:ext uri="{BB962C8B-B14F-4D97-AF65-F5344CB8AC3E}">
        <p14:creationId xmlns:p14="http://schemas.microsoft.com/office/powerpoint/2010/main" val="2823748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8442" y="279790"/>
            <a:ext cx="8027116" cy="6186309"/>
          </a:xfrm>
          <a:prstGeom prst="rect">
            <a:avLst/>
          </a:prstGeom>
        </p:spPr>
        <p:txBody>
          <a:bodyPr wrap="square">
            <a:spAutoFit/>
          </a:bodyPr>
          <a:lstStyle/>
          <a:p>
            <a:r>
              <a:rPr lang="en-US" b="1" dirty="0" smtClean="0"/>
              <a:t>Disadvantages of LEDs</a:t>
            </a:r>
          </a:p>
          <a:p>
            <a:endParaRPr lang="en-US" dirty="0" smtClean="0"/>
          </a:p>
          <a:p>
            <a:r>
              <a:rPr lang="en-US" b="1" dirty="0" smtClean="0">
                <a:effectLst/>
              </a:rPr>
              <a:t>Higher initial price:</a:t>
            </a:r>
            <a:r>
              <a:rPr lang="en-US" dirty="0" smtClean="0">
                <a:effectLst/>
              </a:rPr>
              <a:t> LEDs are currently more expensive, price per lumen, on an initial capital cost basis, than most conventional lighting technologies. </a:t>
            </a:r>
          </a:p>
          <a:p>
            <a:endParaRPr lang="en-US" b="1" dirty="0"/>
          </a:p>
          <a:p>
            <a:r>
              <a:rPr lang="en-US" b="1" dirty="0" smtClean="0">
                <a:effectLst/>
              </a:rPr>
              <a:t>Temperature dependence:</a:t>
            </a:r>
            <a:r>
              <a:rPr lang="en-US" dirty="0" smtClean="0">
                <a:effectLst/>
              </a:rPr>
              <a:t> LED performance largely depends on the ambient temperature of the operating environment – or "thermal management" properties. Over-driving an LED in high ambient temperatures may result in overheating the LED package, eventually leading to device failure. An adequate heat sink is needed to maintain long life. </a:t>
            </a:r>
          </a:p>
          <a:p>
            <a:endParaRPr lang="en-US" b="1" dirty="0"/>
          </a:p>
          <a:p>
            <a:r>
              <a:rPr lang="en-US" b="1" dirty="0" smtClean="0">
                <a:effectLst/>
              </a:rPr>
              <a:t>Voltage sensitivity:</a:t>
            </a:r>
            <a:r>
              <a:rPr lang="en-US" dirty="0" smtClean="0">
                <a:effectLst/>
              </a:rPr>
              <a:t> LEDs must be supplied with the voltage above the threshold and a current below the rating. This can involve series resistors or current-regulated power supplies.</a:t>
            </a:r>
            <a:endParaRPr lang="en-US" baseline="30000" dirty="0" smtClean="0">
              <a:effectLst/>
            </a:endParaRPr>
          </a:p>
          <a:p>
            <a:endParaRPr lang="en-US" dirty="0" smtClean="0">
              <a:effectLst/>
            </a:endParaRPr>
          </a:p>
          <a:p>
            <a:r>
              <a:rPr lang="en-US" b="1" dirty="0" smtClean="0">
                <a:effectLst/>
              </a:rPr>
              <a:t>Light quality:</a:t>
            </a:r>
            <a:r>
              <a:rPr lang="en-US" dirty="0" smtClean="0">
                <a:effectLst/>
              </a:rPr>
              <a:t> Most cool-white LEDs have spectra that differ significantly from a black body radiator like the sun or an incandescent light. The spike at 460 nm and dip at 500 nm can cause the color of objects to be perceived differently under cool-white LED illumination than sunlight or incandescent sources, red surfaces being rendered particularly badly by typical phosphor-based cool-white LEDs. However, the color-rendering properties of common fluorescent lamps are often inferior to what is now available in state-of-art white LEDs.</a:t>
            </a:r>
            <a:endParaRPr lang="en-US" dirty="0">
              <a:effectLst/>
            </a:endParaRPr>
          </a:p>
        </p:txBody>
      </p:sp>
    </p:spTree>
    <p:extLst>
      <p:ext uri="{BB962C8B-B14F-4D97-AF65-F5344CB8AC3E}">
        <p14:creationId xmlns:p14="http://schemas.microsoft.com/office/powerpoint/2010/main" val="147936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1525</Words>
  <Application>Microsoft Office PowerPoint</Application>
  <PresentationFormat>On-screen Show (4:3)</PresentationFormat>
  <Paragraphs>100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Baylor University - ECS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Mack Grady</dc:creator>
  <cp:lastModifiedBy>Mack Grady</cp:lastModifiedBy>
  <cp:revision>16</cp:revision>
  <dcterms:created xsi:type="dcterms:W3CDTF">2015-03-18T13:51:36Z</dcterms:created>
  <dcterms:modified xsi:type="dcterms:W3CDTF">2016-10-10T00:14:48Z</dcterms:modified>
</cp:coreProperties>
</file>