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2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7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97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52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17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45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6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9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3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55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29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D2B74-89A1-47F1-AD6F-6B63FBADBCE0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D7DFD-4C90-4C79-8EFC-02B0983E2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7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C4375A56-2C78-4132-81B3-8F29136649E8}"/>
              </a:ext>
            </a:extLst>
          </p:cNvPr>
          <p:cNvGrpSpPr/>
          <p:nvPr/>
        </p:nvGrpSpPr>
        <p:grpSpPr>
          <a:xfrm>
            <a:off x="787273" y="256675"/>
            <a:ext cx="4138863" cy="6601326"/>
            <a:chOff x="2253916" y="256675"/>
            <a:chExt cx="4138863" cy="6601326"/>
          </a:xfrm>
        </p:grpSpPr>
        <p:pic>
          <p:nvPicPr>
            <p:cNvPr id="5" name="Picture 4" descr="Diagram&#10;&#10;Description automatically generated with medium confidence">
              <a:extLst>
                <a:ext uri="{FF2B5EF4-FFF2-40B4-BE49-F238E27FC236}">
                  <a16:creationId xmlns:a16="http://schemas.microsoft.com/office/drawing/2014/main" id="{B5A6F349-9790-421F-B75A-92F60AC33F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76" t="3742" r="20525"/>
            <a:stretch/>
          </p:blipFill>
          <p:spPr>
            <a:xfrm>
              <a:off x="2253916" y="256675"/>
              <a:ext cx="4138863" cy="6601326"/>
            </a:xfrm>
            <a:prstGeom prst="rect">
              <a:avLst/>
            </a:prstGeom>
          </p:spPr>
        </p:pic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DF3BCE6-14E2-4D28-85CC-1825FF5147C3}"/>
                </a:ext>
              </a:extLst>
            </p:cNvPr>
            <p:cNvSpPr/>
            <p:nvPr/>
          </p:nvSpPr>
          <p:spPr>
            <a:xfrm>
              <a:off x="4214089" y="3946550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F575D1D-791A-4438-87A2-26F8C53EE97B}"/>
                </a:ext>
              </a:extLst>
            </p:cNvPr>
            <p:cNvSpPr/>
            <p:nvPr/>
          </p:nvSpPr>
          <p:spPr>
            <a:xfrm>
              <a:off x="4887455" y="5023161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175D6051-D3CC-48E7-8FD2-5FFC9A399490}"/>
                </a:ext>
              </a:extLst>
            </p:cNvPr>
            <p:cNvSpPr/>
            <p:nvPr/>
          </p:nvSpPr>
          <p:spPr>
            <a:xfrm>
              <a:off x="4252761" y="5718009"/>
              <a:ext cx="545557" cy="565095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991A508-E8E8-4364-BA3F-2CE1DFBD88C3}"/>
                </a:ext>
              </a:extLst>
            </p:cNvPr>
            <p:cNvSpPr/>
            <p:nvPr/>
          </p:nvSpPr>
          <p:spPr>
            <a:xfrm>
              <a:off x="4704575" y="4199298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87A0FA3-5779-4292-839B-598DF9DB64BD}"/>
                </a:ext>
              </a:extLst>
            </p:cNvPr>
            <p:cNvSpPr/>
            <p:nvPr/>
          </p:nvSpPr>
          <p:spPr>
            <a:xfrm>
              <a:off x="4274077" y="4832280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92AA387-9068-484F-BFA1-CC096BF76130}"/>
                </a:ext>
              </a:extLst>
            </p:cNvPr>
            <p:cNvSpPr/>
            <p:nvPr/>
          </p:nvSpPr>
          <p:spPr>
            <a:xfrm>
              <a:off x="4552484" y="3520209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CB00CD9-8770-4C66-B441-4422160F2A45}"/>
                </a:ext>
              </a:extLst>
            </p:cNvPr>
            <p:cNvSpPr/>
            <p:nvPr/>
          </p:nvSpPr>
          <p:spPr>
            <a:xfrm>
              <a:off x="4177671" y="3425598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56765D7-67E1-4128-9E3B-F507F16E2E51}"/>
                </a:ext>
              </a:extLst>
            </p:cNvPr>
            <p:cNvSpPr/>
            <p:nvPr/>
          </p:nvSpPr>
          <p:spPr>
            <a:xfrm>
              <a:off x="3986911" y="1460030"/>
              <a:ext cx="612558" cy="579422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0049091-A39F-4B59-9C8A-59D77834A578}"/>
                </a:ext>
              </a:extLst>
            </p:cNvPr>
            <p:cNvSpPr/>
            <p:nvPr/>
          </p:nvSpPr>
          <p:spPr>
            <a:xfrm>
              <a:off x="4177671" y="3050874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615514A-898B-4DC1-AC7D-4C8C34E1A781}"/>
                </a:ext>
              </a:extLst>
            </p:cNvPr>
            <p:cNvSpPr/>
            <p:nvPr/>
          </p:nvSpPr>
          <p:spPr>
            <a:xfrm>
              <a:off x="4136457" y="2396944"/>
              <a:ext cx="365760" cy="365760"/>
            </a:xfrm>
            <a:prstGeom prst="ellipse">
              <a:avLst/>
            </a:prstGeom>
            <a:noFill/>
            <a:ln w="222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97F9892-757A-4AF1-98CC-FDE4E700BE97}"/>
              </a:ext>
            </a:extLst>
          </p:cNvPr>
          <p:cNvSpPr txBox="1"/>
          <p:nvPr/>
        </p:nvSpPr>
        <p:spPr>
          <a:xfrm>
            <a:off x="5000645" y="1071599"/>
            <a:ext cx="332780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The sum of x-forces, y-forces, and z-forces in-or-out of each of the 10 spheres must be zero, else they will move.  Symmetry dictates that the other three sides of the tower see their own identical set of 9 lower spheres.  The top sphere (10</a:t>
            </a:r>
            <a:r>
              <a:rPr lang="en-US" sz="1600" baseline="30000" dirty="0"/>
              <a:t>th</a:t>
            </a:r>
            <a:r>
              <a:rPr lang="en-US" sz="1600" dirty="0"/>
              <a:t>) sees the net vertical force of the four legs.</a:t>
            </a:r>
          </a:p>
          <a:p>
            <a:endParaRPr lang="en-US" sz="1600" dirty="0"/>
          </a:p>
          <a:p>
            <a:r>
              <a:rPr lang="en-US" sz="1600" dirty="0"/>
              <a:t>Thus, 10 major spheres (nodes) equations are needed to simultaneously solve for the forces in all the steel bars and legs.</a:t>
            </a:r>
          </a:p>
          <a:p>
            <a:endParaRPr lang="en-US" sz="1600" dirty="0"/>
          </a:p>
          <a:p>
            <a:r>
              <a:rPr lang="en-US" sz="1600" dirty="0"/>
              <a:t>The solution requires three 10x10 matrices - one for x, one for y, and one for z.</a:t>
            </a:r>
          </a:p>
          <a:p>
            <a:endParaRPr lang="en-US" sz="1600" dirty="0"/>
          </a:p>
          <a:p>
            <a:r>
              <a:rPr lang="en-US" sz="1600" dirty="0"/>
              <a:t>Forces in a steel bar or leg are equal and both inward, or both outward.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BF716C-5BB7-4B4A-9D16-CED11A026C3D}"/>
              </a:ext>
            </a:extLst>
          </p:cNvPr>
          <p:cNvSpPr txBox="1"/>
          <p:nvPr/>
        </p:nvSpPr>
        <p:spPr>
          <a:xfrm>
            <a:off x="4801469" y="348436"/>
            <a:ext cx="3428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Nodal Method for Circuits Also Applies to Force Calculations</a:t>
            </a:r>
          </a:p>
        </p:txBody>
      </p:sp>
    </p:spTree>
    <p:extLst>
      <p:ext uri="{BB962C8B-B14F-4D97-AF65-F5344CB8AC3E}">
        <p14:creationId xmlns:p14="http://schemas.microsoft.com/office/powerpoint/2010/main" val="43430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133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Grady, Mack</dc:creator>
  <cp:lastModifiedBy>Grady, Mack</cp:lastModifiedBy>
  <cp:revision>1</cp:revision>
  <dcterms:created xsi:type="dcterms:W3CDTF">2021-09-02T12:29:43Z</dcterms:created>
  <dcterms:modified xsi:type="dcterms:W3CDTF">2021-09-02T13:09:02Z</dcterms:modified>
</cp:coreProperties>
</file>